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6" r:id="rId2"/>
    <p:sldId id="259" r:id="rId3"/>
    <p:sldId id="261" r:id="rId4"/>
    <p:sldId id="262" r:id="rId5"/>
    <p:sldId id="263" r:id="rId6"/>
    <p:sldId id="264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Objects="1">
      <p:cViewPr varScale="1">
        <p:scale>
          <a:sx n="106" d="100"/>
          <a:sy n="106" d="100"/>
        </p:scale>
        <p:origin x="150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309EDD-3DA9-0148-A555-895FD39724FF}" type="datetimeFigureOut">
              <a:rPr lang="fr-FR" smtClean="0"/>
              <a:t>12/12/2016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68191B-6CCC-E348-BBE1-BDB5603042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16307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A228F9-30A0-A04B-9715-06901670BC79}" type="datetimeFigureOut">
              <a:rPr lang="fr-FR" smtClean="0"/>
              <a:t>12/12/2016</a:t>
            </a:fld>
            <a:endParaRPr lang="fr-FR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AEE1B5-6C61-284A-99A3-D84493FD0C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68526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12/12/2016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12/12/2016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12/12/2016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12/12/2016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12/12/2016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12/12/2016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12/12/2016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education.gouv.fr/pid285/bulletin_officiel.html?cid_bo=87297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2667000"/>
            <a:ext cx="9144000" cy="1930400"/>
          </a:xfrm>
        </p:spPr>
        <p:txBody>
          <a:bodyPr/>
          <a:lstStyle/>
          <a:p>
            <a:r>
              <a:rPr lang="fr-FR" dirty="0" smtClean="0"/>
              <a:t>Les missions </a:t>
            </a:r>
            <a:br>
              <a:rPr lang="fr-FR" dirty="0" smtClean="0"/>
            </a:br>
            <a:r>
              <a:rPr lang="fr-FR" dirty="0" smtClean="0"/>
              <a:t>des référents numériques 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2441" y="304798"/>
            <a:ext cx="2738415" cy="1828801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99" y="544929"/>
            <a:ext cx="3599757" cy="1331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504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  <a:t>Un cadre </a:t>
            </a:r>
            <a:endParaRPr lang="fr-FR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Image 2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421642"/>
            <a:ext cx="8652745" cy="4971920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9186145" y="1739376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Dans le BO n°18 du 30 avril 2015</a:t>
            </a:r>
            <a:endParaRPr lang="fr-FR" dirty="0"/>
          </a:p>
        </p:txBody>
      </p:sp>
      <p:cxnSp>
        <p:nvCxnSpPr>
          <p:cNvPr id="8" name="Connecteur droit avec flèche 7"/>
          <p:cNvCxnSpPr/>
          <p:nvPr/>
        </p:nvCxnSpPr>
        <p:spPr>
          <a:xfrm flipH="1">
            <a:off x="9186145" y="2411865"/>
            <a:ext cx="872255" cy="1143000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3431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  <a:t>Des modalités</a:t>
            </a:r>
            <a:endParaRPr lang="fr-FR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fr-FR" sz="4000" dirty="0"/>
              <a:t>Le BO définit tout ce qui peut donner lieu à la rémunération en IMP pour un ou des référents numériques. </a:t>
            </a:r>
          </a:p>
          <a:p>
            <a:pPr algn="just"/>
            <a:r>
              <a:rPr lang="fr-FR" sz="4000" dirty="0"/>
              <a:t>En fonction du projet d’établissement, le chef d’établissement pourra fixer des axes prioritaires qui permettront une définition des missions. </a:t>
            </a:r>
          </a:p>
          <a:p>
            <a:pPr marL="0" indent="0" algn="just">
              <a:buNone/>
            </a:pPr>
            <a:endParaRPr lang="fr-FR" sz="4400" dirty="0"/>
          </a:p>
        </p:txBody>
      </p:sp>
    </p:spTree>
    <p:extLst>
      <p:ext uri="{BB962C8B-B14F-4D97-AF65-F5344CB8AC3E}">
        <p14:creationId xmlns:p14="http://schemas.microsoft.com/office/powerpoint/2010/main" val="2887135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  <a:t>Un contenu…</a:t>
            </a:r>
            <a:endParaRPr lang="fr-FR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0725" y="1443990"/>
            <a:ext cx="5705475" cy="5295900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6423074" y="1438373"/>
            <a:ext cx="4114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b="1" dirty="0">
                <a:solidFill>
                  <a:schemeClr val="accent1">
                    <a:lumMod val="75000"/>
                  </a:schemeClr>
                </a:solidFill>
              </a:rPr>
              <a:t>Conseiller </a:t>
            </a:r>
            <a:r>
              <a:rPr lang="fr-FR" sz="2000" b="1" dirty="0"/>
              <a:t>les personnels de direction dans le pilotage de l'établissement et la place du numérique dans le projet d'établissement</a:t>
            </a:r>
          </a:p>
        </p:txBody>
      </p:sp>
      <p:cxnSp>
        <p:nvCxnSpPr>
          <p:cNvPr id="14" name="Connecteur droit avec flèche 13"/>
          <p:cNvCxnSpPr/>
          <p:nvPr/>
        </p:nvCxnSpPr>
        <p:spPr>
          <a:xfrm flipH="1">
            <a:off x="6376916" y="2769553"/>
            <a:ext cx="1295400" cy="1495961"/>
          </a:xfrm>
          <a:prstGeom prst="straightConnector1">
            <a:avLst/>
          </a:prstGeom>
          <a:ln w="508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ZoneTexte 15"/>
          <p:cNvSpPr txBox="1"/>
          <p:nvPr/>
        </p:nvSpPr>
        <p:spPr>
          <a:xfrm>
            <a:off x="600075" y="1690688"/>
            <a:ext cx="299964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schemeClr val="accent1">
                    <a:lumMod val="75000"/>
                  </a:schemeClr>
                </a:solidFill>
              </a:rPr>
              <a:t>Accompagner</a:t>
            </a:r>
            <a:r>
              <a:rPr lang="fr-FR" sz="2000" b="1" dirty="0" smtClean="0"/>
              <a:t> </a:t>
            </a:r>
            <a:r>
              <a:rPr lang="fr-FR" sz="2000" b="1" dirty="0"/>
              <a:t>les enseignants dans la prise en compte du numérique au quotidien dans les classes.</a:t>
            </a:r>
          </a:p>
        </p:txBody>
      </p:sp>
      <p:cxnSp>
        <p:nvCxnSpPr>
          <p:cNvPr id="18" name="Connecteur droit avec flèche 17"/>
          <p:cNvCxnSpPr/>
          <p:nvPr/>
        </p:nvCxnSpPr>
        <p:spPr>
          <a:xfrm>
            <a:off x="2208994" y="3139147"/>
            <a:ext cx="1371600" cy="914400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ZoneTexte 18"/>
          <p:cNvSpPr txBox="1"/>
          <p:nvPr/>
        </p:nvSpPr>
        <p:spPr>
          <a:xfrm>
            <a:off x="7899595" y="4091940"/>
            <a:ext cx="3810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chemeClr val="accent1">
                    <a:lumMod val="75000"/>
                  </a:schemeClr>
                </a:solidFill>
              </a:rPr>
              <a:t>Assurer</a:t>
            </a:r>
            <a:r>
              <a:rPr lang="fr-FR" sz="2000" b="1" dirty="0"/>
              <a:t> une veille sur les ressources numériques et les productions nationales et </a:t>
            </a:r>
            <a:r>
              <a:rPr lang="fr-FR" sz="2000" b="1" dirty="0" smtClean="0"/>
              <a:t>académiques</a:t>
            </a:r>
            <a:endParaRPr lang="fr-FR" sz="2000" b="1" dirty="0"/>
          </a:p>
        </p:txBody>
      </p:sp>
      <p:cxnSp>
        <p:nvCxnSpPr>
          <p:cNvPr id="20" name="Connecteur droit avec flèche 19"/>
          <p:cNvCxnSpPr/>
          <p:nvPr/>
        </p:nvCxnSpPr>
        <p:spPr>
          <a:xfrm flipH="1">
            <a:off x="6700617" y="4753659"/>
            <a:ext cx="1195461" cy="661720"/>
          </a:xfrm>
          <a:prstGeom prst="straightConnector1">
            <a:avLst/>
          </a:prstGeom>
          <a:ln w="508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5083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  <a:t>… à répartir </a:t>
            </a:r>
            <a:endParaRPr lang="fr-FR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838200" y="1447800"/>
            <a:ext cx="10515600" cy="4427538"/>
          </a:xfrm>
        </p:spPr>
        <p:txBody>
          <a:bodyPr/>
          <a:lstStyle/>
          <a:p>
            <a:r>
              <a:rPr lang="fr-FR" dirty="0" smtClean="0"/>
              <a:t>Le chef d’établissement peut nommer et rémunérer 1 ou des référents numériques pour répondre aux besoins identifiés dans l’établissement scolaire. </a:t>
            </a:r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2657920"/>
            <a:ext cx="4079044" cy="4079044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5867400" y="2743200"/>
            <a:ext cx="58674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chemeClr val="accent1">
                    <a:lumMod val="75000"/>
                  </a:schemeClr>
                </a:solidFill>
              </a:rPr>
              <a:t>Egalement pour : </a:t>
            </a:r>
          </a:p>
          <a:p>
            <a:endParaRPr lang="fr-FR" sz="2400" dirty="0" smtClean="0"/>
          </a:p>
          <a:p>
            <a:r>
              <a:rPr lang="fr-FR" sz="2400" dirty="0" smtClean="0"/>
              <a:t>- Assurer </a:t>
            </a:r>
            <a:r>
              <a:rPr lang="fr-FR" sz="2400" dirty="0"/>
              <a:t>la disponibilité technique des équipements en lien avec les collectivités territoriales chargées de l'équipement et de la </a:t>
            </a:r>
            <a:r>
              <a:rPr lang="fr-FR" sz="2400" dirty="0" smtClean="0"/>
              <a:t>maintenance</a:t>
            </a:r>
          </a:p>
          <a:p>
            <a:endParaRPr lang="fr-FR" sz="2400" dirty="0"/>
          </a:p>
          <a:p>
            <a:r>
              <a:rPr lang="fr-FR" sz="2400" dirty="0" smtClean="0"/>
              <a:t>-  Administrer </a:t>
            </a:r>
            <a:r>
              <a:rPr lang="fr-FR" sz="2400" dirty="0"/>
              <a:t>les services en ligne par délégation du chef d'établissement</a:t>
            </a:r>
          </a:p>
          <a:p>
            <a:endParaRPr lang="fr-FR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53127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210261"/>
            <a:ext cx="9144000" cy="6457950"/>
          </a:xfrm>
          <a:prstGeom prst="rect">
            <a:avLst/>
          </a:prstGeom>
        </p:spPr>
      </p:pic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838200" y="2776454"/>
            <a:ext cx="10515600" cy="1325563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/>
            <a:r>
              <a:rPr lang="fr-FR" b="1" dirty="0">
                <a:solidFill>
                  <a:schemeClr val="accent1">
                    <a:lumMod val="75000"/>
                  </a:schemeClr>
                </a:solidFill>
              </a:rPr>
              <a:t>d</a:t>
            </a:r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  <a:t>elegation-numerique@ac-orleans-tours.fr</a:t>
            </a:r>
            <a:endParaRPr lang="fr-FR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6639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OfficeLight_16x9</Template>
  <TotalTime>93</TotalTime>
  <Words>166</Words>
  <Application>Microsoft Office PowerPoint</Application>
  <PresentationFormat>Grand écran</PresentationFormat>
  <Paragraphs>18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Thème Office</vt:lpstr>
      <vt:lpstr>Les missions  des référents numériques </vt:lpstr>
      <vt:lpstr>Un cadre </vt:lpstr>
      <vt:lpstr>Des modalités</vt:lpstr>
      <vt:lpstr>Un contenu…</vt:lpstr>
      <vt:lpstr>… à répartir </vt:lpstr>
      <vt:lpstr>delegation-numerique@ac-orleans-tours.fr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Dominique Aumasson</dc:creator>
  <cp:lastModifiedBy>Véronique Néret</cp:lastModifiedBy>
  <cp:revision>37</cp:revision>
  <dcterms:created xsi:type="dcterms:W3CDTF">2016-11-07T10:29:29Z</dcterms:created>
  <dcterms:modified xsi:type="dcterms:W3CDTF">2016-12-12T12:07:24Z</dcterms:modified>
</cp:coreProperties>
</file>