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7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257" r:id="rId31"/>
    <p:sldId id="258" r:id="rId32"/>
    <p:sldId id="259" r:id="rId33"/>
    <p:sldId id="260" r:id="rId34"/>
    <p:sldId id="261" r:id="rId35"/>
    <p:sldId id="262" r:id="rId36"/>
    <p:sldId id="264" r:id="rId37"/>
    <p:sldId id="263" r:id="rId38"/>
    <p:sldId id="270" r:id="rId39"/>
    <p:sldId id="266" r:id="rId40"/>
    <p:sldId id="268" r:id="rId41"/>
    <p:sldId id="269" r:id="rId42"/>
    <p:sldId id="271" r:id="rId43"/>
    <p:sldId id="272" r:id="rId44"/>
    <p:sldId id="275" r:id="rId45"/>
    <p:sldId id="273" r:id="rId46"/>
    <p:sldId id="274" r:id="rId47"/>
    <p:sldId id="267" r:id="rId48"/>
    <p:sldId id="305" r:id="rId49"/>
    <p:sldId id="306" r:id="rId50"/>
    <p:sldId id="307" r:id="rId51"/>
    <p:sldId id="308" r:id="rId52"/>
    <p:sldId id="309" r:id="rId5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40" d="100"/>
          <a:sy n="40" d="100"/>
        </p:scale>
        <p:origin x="36" y="71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7CBC1-F7C8-4997-A971-265A7414AD11}" type="datetimeFigureOut">
              <a:rPr lang="fr-FR" smtClean="0"/>
              <a:t>29/11/2016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5691F-63D8-42D9-AD71-20DCCB21F793}" type="slidenum">
              <a:rPr lang="fr-FR" smtClean="0"/>
              <a:t>‹N°›</a:t>
            </a:fld>
            <a:endParaRPr lang="fr-FR"/>
          </a:p>
        </p:txBody>
      </p:sp>
    </p:spTree>
    <p:extLst>
      <p:ext uri="{BB962C8B-B14F-4D97-AF65-F5344CB8AC3E}">
        <p14:creationId xmlns:p14="http://schemas.microsoft.com/office/powerpoint/2010/main" val="3277409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Font typeface="Times New Roman" panose="02020603050405020304" pitchFamily="18" charset="0"/>
              <a:buNone/>
            </a:pPr>
            <a:fld id="{CAF50C33-6D07-4B2B-854F-21819D59582D}" type="slidenum">
              <a:rPr lang="fr-FR">
                <a:latin typeface="Times New Roman" panose="02020603050405020304" pitchFamily="18" charset="0"/>
              </a:rPr>
              <a:pPr>
                <a:spcBef>
                  <a:spcPct val="0"/>
                </a:spcBef>
                <a:buFont typeface="Times New Roman" panose="02020603050405020304" pitchFamily="18" charset="0"/>
                <a:buNone/>
              </a:pPr>
              <a:t>1</a:t>
            </a:fld>
            <a:endParaRPr lang="fr-FR">
              <a:latin typeface="Times New Roman" panose="02020603050405020304" pitchFamily="18" charset="0"/>
            </a:endParaRPr>
          </a:p>
        </p:txBody>
      </p:sp>
      <p:sp>
        <p:nvSpPr>
          <p:cNvPr id="18435"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p:spPr>
      </p:sp>
      <p:sp>
        <p:nvSpPr>
          <p:cNvPr id="18436"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smtClean="0">
              <a:latin typeface="Times New Roman" panose="02020603050405020304" pitchFamily="18" charset="0"/>
            </a:endParaRPr>
          </a:p>
        </p:txBody>
      </p:sp>
    </p:spTree>
    <p:extLst>
      <p:ext uri="{BB962C8B-B14F-4D97-AF65-F5344CB8AC3E}">
        <p14:creationId xmlns:p14="http://schemas.microsoft.com/office/powerpoint/2010/main" val="1344381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Font typeface="Times New Roman" panose="02020603050405020304" pitchFamily="18" charset="0"/>
              <a:buNone/>
            </a:pPr>
            <a:fld id="{AF18F2FA-E28B-40C0-A99C-E197080381F5}" type="slidenum">
              <a:rPr lang="fr-FR">
                <a:latin typeface="Times New Roman" panose="02020603050405020304" pitchFamily="18" charset="0"/>
              </a:rPr>
              <a:pPr>
                <a:spcBef>
                  <a:spcPct val="0"/>
                </a:spcBef>
                <a:buFont typeface="Times New Roman" panose="02020603050405020304" pitchFamily="18" charset="0"/>
                <a:buNone/>
              </a:pPr>
              <a:t>8</a:t>
            </a:fld>
            <a:endParaRPr lang="fr-FR">
              <a:latin typeface="Times New Roman" panose="02020603050405020304" pitchFamily="18" charset="0"/>
            </a:endParaRPr>
          </a:p>
        </p:txBody>
      </p:sp>
      <p:sp>
        <p:nvSpPr>
          <p:cNvPr id="26627"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p:spPr>
      </p:sp>
      <p:sp>
        <p:nvSpPr>
          <p:cNvPr id="2662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smtClean="0">
              <a:latin typeface="Times New Roman" panose="02020603050405020304" pitchFamily="18" charset="0"/>
            </a:endParaRPr>
          </a:p>
        </p:txBody>
      </p:sp>
    </p:spTree>
    <p:extLst>
      <p:ext uri="{BB962C8B-B14F-4D97-AF65-F5344CB8AC3E}">
        <p14:creationId xmlns:p14="http://schemas.microsoft.com/office/powerpoint/2010/main" val="119007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Font typeface="Times New Roman" panose="02020603050405020304" pitchFamily="18" charset="0"/>
              <a:buNone/>
            </a:pPr>
            <a:fld id="{0AA6B333-FC3A-4DAC-A7FC-B01E4DE23392}" type="slidenum">
              <a:rPr lang="fr-FR">
                <a:latin typeface="Times New Roman" panose="02020603050405020304" pitchFamily="18" charset="0"/>
              </a:rPr>
              <a:pPr>
                <a:spcBef>
                  <a:spcPct val="0"/>
                </a:spcBef>
                <a:buFont typeface="Times New Roman" panose="02020603050405020304" pitchFamily="18" charset="0"/>
                <a:buNone/>
              </a:pPr>
              <a:t>10</a:t>
            </a:fld>
            <a:endParaRPr lang="fr-FR">
              <a:latin typeface="Times New Roman" panose="02020603050405020304" pitchFamily="18" charset="0"/>
            </a:endParaRPr>
          </a:p>
        </p:txBody>
      </p:sp>
      <p:sp>
        <p:nvSpPr>
          <p:cNvPr id="29699"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p:spPr>
      </p:sp>
      <p:sp>
        <p:nvSpPr>
          <p:cNvPr id="29700"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smtClean="0">
              <a:latin typeface="Times New Roman" panose="02020603050405020304" pitchFamily="18" charset="0"/>
            </a:endParaRPr>
          </a:p>
        </p:txBody>
      </p:sp>
    </p:spTree>
    <p:extLst>
      <p:ext uri="{BB962C8B-B14F-4D97-AF65-F5344CB8AC3E}">
        <p14:creationId xmlns:p14="http://schemas.microsoft.com/office/powerpoint/2010/main" val="1840441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BFBEE45-5488-4B12-A2D5-2FE61AEC6C60}" type="datetimeFigureOut">
              <a:rPr lang="fr-FR" smtClean="0"/>
              <a:t>29/11/2016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DAD73B-004C-43FF-8C9A-893720AFB6D2}" type="slidenum">
              <a:rPr lang="fr-FR" smtClean="0"/>
              <a:t>‹N°›</a:t>
            </a:fld>
            <a:endParaRPr lang="fr-FR"/>
          </a:p>
        </p:txBody>
      </p:sp>
    </p:spTree>
    <p:extLst>
      <p:ext uri="{BB962C8B-B14F-4D97-AF65-F5344CB8AC3E}">
        <p14:creationId xmlns:p14="http://schemas.microsoft.com/office/powerpoint/2010/main" val="423281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BFBEE45-5488-4B12-A2D5-2FE61AEC6C60}" type="datetimeFigureOut">
              <a:rPr lang="fr-FR" smtClean="0"/>
              <a:t>29/11/2016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DAD73B-004C-43FF-8C9A-893720AFB6D2}" type="slidenum">
              <a:rPr lang="fr-FR" smtClean="0"/>
              <a:t>‹N°›</a:t>
            </a:fld>
            <a:endParaRPr lang="fr-FR"/>
          </a:p>
        </p:txBody>
      </p:sp>
    </p:spTree>
    <p:extLst>
      <p:ext uri="{BB962C8B-B14F-4D97-AF65-F5344CB8AC3E}">
        <p14:creationId xmlns:p14="http://schemas.microsoft.com/office/powerpoint/2010/main" val="3131991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BFBEE45-5488-4B12-A2D5-2FE61AEC6C60}" type="datetimeFigureOut">
              <a:rPr lang="fr-FR" smtClean="0"/>
              <a:t>29/11/2016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DAD73B-004C-43FF-8C9A-893720AFB6D2}" type="slidenum">
              <a:rPr lang="fr-FR" smtClean="0"/>
              <a:t>‹N°›</a:t>
            </a:fld>
            <a:endParaRPr lang="fr-FR"/>
          </a:p>
        </p:txBody>
      </p:sp>
    </p:spTree>
    <p:extLst>
      <p:ext uri="{BB962C8B-B14F-4D97-AF65-F5344CB8AC3E}">
        <p14:creationId xmlns:p14="http://schemas.microsoft.com/office/powerpoint/2010/main" val="233267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09600" y="1844675"/>
            <a:ext cx="5384800" cy="42814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844675"/>
            <a:ext cx="5384800" cy="42814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609600" y="6245225"/>
            <a:ext cx="2844800" cy="476250"/>
          </a:xfrm>
        </p:spPr>
        <p:txBody>
          <a:bodyPr/>
          <a:lstStyle>
            <a:lvl1pPr>
              <a:defRPr/>
            </a:lvl1pPr>
          </a:lstStyle>
          <a:p>
            <a:endParaRPr lang="fr-FR"/>
          </a:p>
        </p:txBody>
      </p:sp>
      <p:sp>
        <p:nvSpPr>
          <p:cNvPr id="6" name="Espace réservé du pied de page 5"/>
          <p:cNvSpPr>
            <a:spLocks noGrp="1"/>
          </p:cNvSpPr>
          <p:nvPr>
            <p:ph type="ftr" sz="quarter" idx="11"/>
          </p:nvPr>
        </p:nvSpPr>
        <p:spPr>
          <a:xfrm>
            <a:off x="4165600" y="6245225"/>
            <a:ext cx="3860800" cy="476250"/>
          </a:xfrm>
        </p:spPr>
        <p:txBody>
          <a:bodyPr/>
          <a:lstStyle>
            <a:lvl1pPr>
              <a:defRPr/>
            </a:lvl1pPr>
          </a:lstStyle>
          <a:p>
            <a:endParaRPr lang="fr-FR"/>
          </a:p>
        </p:txBody>
      </p:sp>
      <p:sp>
        <p:nvSpPr>
          <p:cNvPr id="7" name="Espace réservé du numéro de diapositive 6"/>
          <p:cNvSpPr>
            <a:spLocks noGrp="1"/>
          </p:cNvSpPr>
          <p:nvPr>
            <p:ph type="sldNum" sz="quarter" idx="12"/>
          </p:nvPr>
        </p:nvSpPr>
        <p:spPr>
          <a:xfrm>
            <a:off x="8737600" y="6245225"/>
            <a:ext cx="2844800" cy="476250"/>
          </a:xfrm>
        </p:spPr>
        <p:txBody>
          <a:bodyPr/>
          <a:lstStyle>
            <a:lvl1pPr>
              <a:defRPr/>
            </a:lvl1pPr>
          </a:lstStyle>
          <a:p>
            <a:fld id="{8B0A0153-A270-422D-ACD4-F30144E021BC}" type="slidenum">
              <a:rPr lang="fr-FR"/>
              <a:pPr/>
              <a:t>‹N°›</a:t>
            </a:fld>
            <a:endParaRPr lang="fr-FR"/>
          </a:p>
        </p:txBody>
      </p:sp>
    </p:spTree>
    <p:extLst>
      <p:ext uri="{BB962C8B-B14F-4D97-AF65-F5344CB8AC3E}">
        <p14:creationId xmlns:p14="http://schemas.microsoft.com/office/powerpoint/2010/main" val="4247899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08641" y="273629"/>
            <a:ext cx="10968960" cy="1143480"/>
          </a:xfrm>
        </p:spPr>
        <p:txBody>
          <a:bodyPr/>
          <a:lstStyle/>
          <a:p>
            <a:r>
              <a:rPr lang="fr-FR" smtClean="0"/>
              <a:t>Cliquez pour modifier le style du titre</a:t>
            </a:r>
            <a:endParaRPr lang="fr-FR"/>
          </a:p>
        </p:txBody>
      </p:sp>
      <p:sp>
        <p:nvSpPr>
          <p:cNvPr id="3" name="Rectangle 3"/>
          <p:cNvSpPr>
            <a:spLocks noGrp="1" noChangeArrowheads="1"/>
          </p:cNvSpPr>
          <p:nvPr>
            <p:ph type="dt" idx="10"/>
          </p:nvPr>
        </p:nvSpPr>
        <p:spPr/>
        <p:txBody>
          <a:bodyPr/>
          <a:lstStyle>
            <a:lvl1pPr>
              <a:defRPr/>
            </a:lvl1pPr>
          </a:lstStyle>
          <a:p>
            <a:pPr>
              <a:defRPr/>
            </a:pPr>
            <a:endParaRPr lang="fr-FR"/>
          </a:p>
        </p:txBody>
      </p:sp>
      <p:sp>
        <p:nvSpPr>
          <p:cNvPr id="4" name="Rectangle 4"/>
          <p:cNvSpPr>
            <a:spLocks noGrp="1" noChangeArrowheads="1"/>
          </p:cNvSpPr>
          <p:nvPr>
            <p:ph type="ftr" idx="11"/>
          </p:nvPr>
        </p:nvSpPr>
        <p:spPr/>
        <p:txBody>
          <a:bodyPr/>
          <a:lstStyle>
            <a:lvl1pPr>
              <a:defRPr/>
            </a:lvl1pPr>
          </a:lstStyle>
          <a:p>
            <a:pPr>
              <a:defRPr/>
            </a:pPr>
            <a:endParaRPr lang="fr-FR"/>
          </a:p>
        </p:txBody>
      </p:sp>
      <p:sp>
        <p:nvSpPr>
          <p:cNvPr id="5" name="Rectangle 5"/>
          <p:cNvSpPr>
            <a:spLocks noGrp="1" noChangeArrowheads="1"/>
          </p:cNvSpPr>
          <p:nvPr>
            <p:ph type="sldNum" idx="12"/>
          </p:nvPr>
        </p:nvSpPr>
        <p:spPr/>
        <p:txBody>
          <a:bodyPr/>
          <a:lstStyle>
            <a:lvl1pPr>
              <a:defRPr smtClean="0"/>
            </a:lvl1pPr>
          </a:lstStyle>
          <a:p>
            <a:pPr>
              <a:defRPr/>
            </a:pPr>
            <a:fld id="{9F660D2C-E3DF-42EB-AE30-6BA42767C2B9}" type="slidenum">
              <a:rPr lang="fr-FR"/>
              <a:pPr>
                <a:defRPr/>
              </a:pPr>
              <a:t>‹N°›</a:t>
            </a:fld>
            <a:endParaRPr lang="fr-FR"/>
          </a:p>
        </p:txBody>
      </p:sp>
    </p:spTree>
    <p:extLst>
      <p:ext uri="{BB962C8B-B14F-4D97-AF65-F5344CB8AC3E}">
        <p14:creationId xmlns:p14="http://schemas.microsoft.com/office/powerpoint/2010/main" val="341038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BFBEE45-5488-4B12-A2D5-2FE61AEC6C60}" type="datetimeFigureOut">
              <a:rPr lang="fr-FR" smtClean="0"/>
              <a:t>29/11/2016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DAD73B-004C-43FF-8C9A-893720AFB6D2}" type="slidenum">
              <a:rPr lang="fr-FR" smtClean="0"/>
              <a:t>‹N°›</a:t>
            </a:fld>
            <a:endParaRPr lang="fr-FR"/>
          </a:p>
        </p:txBody>
      </p:sp>
    </p:spTree>
    <p:extLst>
      <p:ext uri="{BB962C8B-B14F-4D97-AF65-F5344CB8AC3E}">
        <p14:creationId xmlns:p14="http://schemas.microsoft.com/office/powerpoint/2010/main" val="13443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BFBEE45-5488-4B12-A2D5-2FE61AEC6C60}" type="datetimeFigureOut">
              <a:rPr lang="fr-FR" smtClean="0"/>
              <a:t>29/11/2016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DAD73B-004C-43FF-8C9A-893720AFB6D2}" type="slidenum">
              <a:rPr lang="fr-FR" smtClean="0"/>
              <a:t>‹N°›</a:t>
            </a:fld>
            <a:endParaRPr lang="fr-FR"/>
          </a:p>
        </p:txBody>
      </p:sp>
    </p:spTree>
    <p:extLst>
      <p:ext uri="{BB962C8B-B14F-4D97-AF65-F5344CB8AC3E}">
        <p14:creationId xmlns:p14="http://schemas.microsoft.com/office/powerpoint/2010/main" val="3827047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BFBEE45-5488-4B12-A2D5-2FE61AEC6C60}" type="datetimeFigureOut">
              <a:rPr lang="fr-FR" smtClean="0"/>
              <a:t>29/11/2016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DAD73B-004C-43FF-8C9A-893720AFB6D2}" type="slidenum">
              <a:rPr lang="fr-FR" smtClean="0"/>
              <a:t>‹N°›</a:t>
            </a:fld>
            <a:endParaRPr lang="fr-FR"/>
          </a:p>
        </p:txBody>
      </p:sp>
    </p:spTree>
    <p:extLst>
      <p:ext uri="{BB962C8B-B14F-4D97-AF65-F5344CB8AC3E}">
        <p14:creationId xmlns:p14="http://schemas.microsoft.com/office/powerpoint/2010/main" val="4112160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BFBEE45-5488-4B12-A2D5-2FE61AEC6C60}" type="datetimeFigureOut">
              <a:rPr lang="fr-FR" smtClean="0"/>
              <a:t>29/11/2016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8DAD73B-004C-43FF-8C9A-893720AFB6D2}" type="slidenum">
              <a:rPr lang="fr-FR" smtClean="0"/>
              <a:t>‹N°›</a:t>
            </a:fld>
            <a:endParaRPr lang="fr-FR"/>
          </a:p>
        </p:txBody>
      </p:sp>
    </p:spTree>
    <p:extLst>
      <p:ext uri="{BB962C8B-B14F-4D97-AF65-F5344CB8AC3E}">
        <p14:creationId xmlns:p14="http://schemas.microsoft.com/office/powerpoint/2010/main" val="315066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BFBEE45-5488-4B12-A2D5-2FE61AEC6C60}" type="datetimeFigureOut">
              <a:rPr lang="fr-FR" smtClean="0"/>
              <a:t>29/11/2016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8DAD73B-004C-43FF-8C9A-893720AFB6D2}" type="slidenum">
              <a:rPr lang="fr-FR" smtClean="0"/>
              <a:t>‹N°›</a:t>
            </a:fld>
            <a:endParaRPr lang="fr-FR"/>
          </a:p>
        </p:txBody>
      </p:sp>
    </p:spTree>
    <p:extLst>
      <p:ext uri="{BB962C8B-B14F-4D97-AF65-F5344CB8AC3E}">
        <p14:creationId xmlns:p14="http://schemas.microsoft.com/office/powerpoint/2010/main" val="2464943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BFBEE45-5488-4B12-A2D5-2FE61AEC6C60}" type="datetimeFigureOut">
              <a:rPr lang="fr-FR" smtClean="0"/>
              <a:t>29/11/2016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8DAD73B-004C-43FF-8C9A-893720AFB6D2}" type="slidenum">
              <a:rPr lang="fr-FR" smtClean="0"/>
              <a:t>‹N°›</a:t>
            </a:fld>
            <a:endParaRPr lang="fr-FR"/>
          </a:p>
        </p:txBody>
      </p:sp>
    </p:spTree>
    <p:extLst>
      <p:ext uri="{BB962C8B-B14F-4D97-AF65-F5344CB8AC3E}">
        <p14:creationId xmlns:p14="http://schemas.microsoft.com/office/powerpoint/2010/main" val="1105674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BFBEE45-5488-4B12-A2D5-2FE61AEC6C60}" type="datetimeFigureOut">
              <a:rPr lang="fr-FR" smtClean="0"/>
              <a:t>29/11/2016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DAD73B-004C-43FF-8C9A-893720AFB6D2}" type="slidenum">
              <a:rPr lang="fr-FR" smtClean="0"/>
              <a:t>‹N°›</a:t>
            </a:fld>
            <a:endParaRPr lang="fr-FR"/>
          </a:p>
        </p:txBody>
      </p:sp>
    </p:spTree>
    <p:extLst>
      <p:ext uri="{BB962C8B-B14F-4D97-AF65-F5344CB8AC3E}">
        <p14:creationId xmlns:p14="http://schemas.microsoft.com/office/powerpoint/2010/main" val="368002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BFBEE45-5488-4B12-A2D5-2FE61AEC6C60}" type="datetimeFigureOut">
              <a:rPr lang="fr-FR" smtClean="0"/>
              <a:t>29/11/2016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DAD73B-004C-43FF-8C9A-893720AFB6D2}" type="slidenum">
              <a:rPr lang="fr-FR" smtClean="0"/>
              <a:t>‹N°›</a:t>
            </a:fld>
            <a:endParaRPr lang="fr-FR"/>
          </a:p>
        </p:txBody>
      </p:sp>
    </p:spTree>
    <p:extLst>
      <p:ext uri="{BB962C8B-B14F-4D97-AF65-F5344CB8AC3E}">
        <p14:creationId xmlns:p14="http://schemas.microsoft.com/office/powerpoint/2010/main" val="252357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BEE45-5488-4B12-A2D5-2FE61AEC6C60}" type="datetimeFigureOut">
              <a:rPr lang="fr-FR" smtClean="0"/>
              <a:t>29/11/2016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AD73B-004C-43FF-8C9A-893720AFB6D2}" type="slidenum">
              <a:rPr lang="fr-FR" smtClean="0"/>
              <a:t>‹N°›</a:t>
            </a:fld>
            <a:endParaRPr lang="fr-FR"/>
          </a:p>
        </p:txBody>
      </p:sp>
    </p:spTree>
    <p:extLst>
      <p:ext uri="{BB962C8B-B14F-4D97-AF65-F5344CB8AC3E}">
        <p14:creationId xmlns:p14="http://schemas.microsoft.com/office/powerpoint/2010/main" val="2324715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enial.ly/5803d6d194fdfe4130be2d6e/fo2fo-referents-numeriqu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viaeduc.f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rezi.com/d_n9u_6q7fq2/fo2fo-referents-numeriques-les-pratiques-numeriques-des-jeun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file:///G:\IAN%20dane\fo%20refnum%202016%202017\enquete_octobre2016_begon.odp"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file:///G:\IAN%20dane\fo%20refnum%202016%202017\presentation%2013%20juin%202016.odp" TargetMode="External"/><Relationship Id="rId1" Type="http://schemas.openxmlformats.org/officeDocument/2006/relationships/slideLayout" Target="../slideLayouts/slideLayout4.xml"/><Relationship Id="rId6" Type="http://schemas.openxmlformats.org/officeDocument/2006/relationships/hyperlink" Target="file:///G:\IAN%20dane\fo%20refnum%202016%202017\analyse%20th&#233;&#226;trale%20et%20TBI%20en%20Fran&#231;ais.odp" TargetMode="External"/><Relationship Id="rId5" Type="http://schemas.openxmlformats.org/officeDocument/2006/relationships/image" Target="../media/image17.png"/><Relationship Id="rId4" Type="http://schemas.openxmlformats.org/officeDocument/2006/relationships/hyperlink" Target="https://prezi.com/gpqhmp8morko/formation-referent-numerique-2016/?utm_campaign=share&amp;utm_medium=copy"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lay.kahoot.it/#/lobby?quizId=0c6553bf-950b-4824-a047-c39a9f6b0df5" TargetMode="Externa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hyperlink" Target="file:///G:\IAN%20dane\fo%20refnum%202016%202017\presentation%207%20septembre%202016.odp"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file:///G:\IAN%20dane\fo%20refnum%202016%202017\Pr&#233;sentation%20dane%20pechakucha.ppt#-1,1,Diapositive 1"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9.xml.rels><?xml version="1.0" encoding="UTF-8" standalone="yes"?>
<Relationships xmlns="http://schemas.openxmlformats.org/package/2006/relationships"><Relationship Id="rId8" Type="http://schemas.openxmlformats.org/officeDocument/2006/relationships/hyperlink" Target="https://fr.wikipedia.org/wiki/Groupe_d'experts_intergouvernemental_sur_l'%C3%A9volution_du_climat" TargetMode="External"/><Relationship Id="rId13" Type="http://schemas.openxmlformats.org/officeDocument/2006/relationships/hyperlink" Target="https://fr.wikipedia.org/wiki/Positionnement_de_la_communaut%C3%A9_scientifique_envers_le_r%C3%A9chauffement_climatique" TargetMode="External"/><Relationship Id="rId18" Type="http://schemas.openxmlformats.org/officeDocument/2006/relationships/hyperlink" Target="https://fr.wikipedia.org/wiki/D%C3%A9partement_de_l'%C3%89nergie_des_%C3%89tats-Unis" TargetMode="External"/><Relationship Id="rId3" Type="http://schemas.openxmlformats.org/officeDocument/2006/relationships/hyperlink" Target="https://fr.wikipedia.org/wiki/Oc%C3%A9an" TargetMode="External"/><Relationship Id="rId21" Type="http://schemas.openxmlformats.org/officeDocument/2006/relationships/hyperlink" Target="https://fr.wikipedia.org/wiki/Special_Report_on_Emissions_Scenarios" TargetMode="External"/><Relationship Id="rId7" Type="http://schemas.openxmlformats.org/officeDocument/2006/relationships/hyperlink" Target="https://fr.wikipedia.org/wiki/Organisation_des_Nations_unies" TargetMode="External"/><Relationship Id="rId12" Type="http://schemas.openxmlformats.org/officeDocument/2006/relationships/hyperlink" Target="https://fr.wikipedia.org/wiki/Gaz_%C3%A0_effet_de_serre" TargetMode="External"/><Relationship Id="rId17" Type="http://schemas.openxmlformats.org/officeDocument/2006/relationships/hyperlink" Target="https://fr.wikipedia.org/wiki/R%C3%A9chauffement_climatique#cite_note-5" TargetMode="External"/><Relationship Id="rId25" Type="http://schemas.openxmlformats.org/officeDocument/2006/relationships/hyperlink" Target="https://fr.wikipedia.org/wiki/R%C3%A9chauffement_climatique#cite_note-7" TargetMode="External"/><Relationship Id="rId2" Type="http://schemas.openxmlformats.org/officeDocument/2006/relationships/hyperlink" Target="https://fr.wikipedia.org/wiki/Temp%C3%A9rature" TargetMode="External"/><Relationship Id="rId16" Type="http://schemas.openxmlformats.org/officeDocument/2006/relationships/hyperlink" Target="https://fr.wikipedia.org/wiki/Laboratoire_national_de_Lawrence_Livermore" TargetMode="External"/><Relationship Id="rId20" Type="http://schemas.openxmlformats.org/officeDocument/2006/relationships/hyperlink" Target="https://fr.wikipedia.org/wiki/Mod%C3%A8le_climatique" TargetMode="External"/><Relationship Id="rId1" Type="http://schemas.openxmlformats.org/officeDocument/2006/relationships/slideLayout" Target="../slideLayouts/slideLayout2.xml"/><Relationship Id="rId6" Type="http://schemas.openxmlformats.org/officeDocument/2006/relationships/hyperlink" Target="https://fr.wikipedia.org/wiki/Changement_climatique" TargetMode="External"/><Relationship Id="rId11" Type="http://schemas.openxmlformats.org/officeDocument/2006/relationships/hyperlink" Target="https://fr.wikipedia.org/wiki/R%C3%A9chauffement_climatique#cite_note-GIEC2007verylikely-3" TargetMode="External"/><Relationship Id="rId24" Type="http://schemas.openxmlformats.org/officeDocument/2006/relationships/hyperlink" Target="https://fr.wikipedia.org/wiki/Long_terme" TargetMode="External"/><Relationship Id="rId5" Type="http://schemas.openxmlformats.org/officeDocument/2006/relationships/hyperlink" Target="https://fr.wikipedia.org/wiki/Terre" TargetMode="External"/><Relationship Id="rId15" Type="http://schemas.openxmlformats.org/officeDocument/2006/relationships/hyperlink" Target="https://fr.wikipedia.org/wiki/R%C3%A9chauffement_climatique#cite_note-4" TargetMode="External"/><Relationship Id="rId23" Type="http://schemas.openxmlformats.org/officeDocument/2006/relationships/hyperlink" Target="https://fr.wikipedia.org/wiki/Controverses_sur_le_r%C3%A9chauffement_climatique" TargetMode="External"/><Relationship Id="rId10" Type="http://schemas.openxmlformats.org/officeDocument/2006/relationships/hyperlink" Target="https://fr.wikipedia.org/wiki/R%C3%A9chauffement_climatique#cite_note-:0-2" TargetMode="External"/><Relationship Id="rId19" Type="http://schemas.openxmlformats.org/officeDocument/2006/relationships/hyperlink" Target="https://fr.wikipedia.org/wiki/R%C3%A9chauffement_climatique#cite_note-6" TargetMode="External"/><Relationship Id="rId4" Type="http://schemas.openxmlformats.org/officeDocument/2006/relationships/hyperlink" Target="https://fr.wikipedia.org/wiki/Atmosph%C3%A8re_terrestre" TargetMode="External"/><Relationship Id="rId9" Type="http://schemas.openxmlformats.org/officeDocument/2006/relationships/hyperlink" Target="https://fr.wikipedia.org/wiki/Groupe_d'experts_intergouvernemental_sur_l'%C3%A9volution_du_climat#Quatri.C3.A8me_Rapport_d.E2.80.99.C3.A9valuation_:_.C2.AB_Changements_climatiques_2007_.C2.BB" TargetMode="External"/><Relationship Id="rId14" Type="http://schemas.openxmlformats.org/officeDocument/2006/relationships/hyperlink" Target="https://fr.wikipedia.org/wiki/Groupe_des_sept_(%C3%A9conomie)" TargetMode="External"/><Relationship Id="rId22" Type="http://schemas.openxmlformats.org/officeDocument/2006/relationships/hyperlink" Target="https://fr.wikipedia.org/wiki/Dioxyde_de_carbon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file:///G:\IAN%20dane\fo%20refnum%202016%202017\R&#233;ponses%20Questionnaire%20&#233;valuation%20stagiaires.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1851026" y="227014"/>
            <a:ext cx="8228013" cy="2568575"/>
          </a:xfrm>
        </p:spPr>
        <p:txBody>
          <a:bodyPr/>
          <a:lstStyle/>
          <a:p>
            <a:pPr>
              <a:lnSpc>
                <a:spcPct val="117000"/>
              </a:lnSpc>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sz="3600" b="1">
                <a:solidFill>
                  <a:srgbClr val="FF0000"/>
                </a:solidFill>
                <a:latin typeface="Arial" panose="020B0604020202020204" pitchFamily="34" charset="0"/>
                <a:cs typeface="Arial" panose="020B0604020202020204" pitchFamily="34" charset="0"/>
              </a:rPr>
              <a:t>Formation des </a:t>
            </a:r>
            <a:br>
              <a:rPr lang="fr-FR" sz="3600" b="1">
                <a:solidFill>
                  <a:srgbClr val="FF0000"/>
                </a:solidFill>
                <a:latin typeface="Arial" panose="020B0604020202020204" pitchFamily="34" charset="0"/>
                <a:cs typeface="Arial" panose="020B0604020202020204" pitchFamily="34" charset="0"/>
              </a:rPr>
            </a:br>
            <a:r>
              <a:rPr lang="fr-FR" sz="3600" b="1">
                <a:solidFill>
                  <a:srgbClr val="FF0000"/>
                </a:solidFill>
                <a:latin typeface="Arial" panose="020B0604020202020204" pitchFamily="34" charset="0"/>
                <a:cs typeface="Arial" panose="020B0604020202020204" pitchFamily="34" charset="0"/>
              </a:rPr>
              <a:t>référents numériques</a:t>
            </a:r>
            <a:br>
              <a:rPr lang="fr-FR" sz="3600" b="1">
                <a:solidFill>
                  <a:srgbClr val="FF0000"/>
                </a:solidFill>
                <a:latin typeface="Arial" panose="020B0604020202020204" pitchFamily="34" charset="0"/>
                <a:cs typeface="Arial" panose="020B0604020202020204" pitchFamily="34" charset="0"/>
              </a:rPr>
            </a:br>
            <a:r>
              <a:rPr lang="fr-FR" sz="3600" b="1">
                <a:solidFill>
                  <a:srgbClr val="FF0000"/>
                </a:solidFill>
                <a:latin typeface="Arial" panose="020B0604020202020204" pitchFamily="34" charset="0"/>
                <a:cs typeface="Arial" panose="020B0604020202020204" pitchFamily="34" charset="0"/>
              </a:rPr>
              <a:t>Lycée volume 2</a:t>
            </a: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525" y="3168651"/>
            <a:ext cx="5430838"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2" name="Text Box 3"/>
          <p:cNvSpPr txBox="1">
            <a:spLocks noChangeArrowheads="1"/>
          </p:cNvSpPr>
          <p:nvPr/>
        </p:nvSpPr>
        <p:spPr bwMode="auto">
          <a:xfrm>
            <a:off x="2765425" y="4408488"/>
            <a:ext cx="757555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Lst>
              <a:defRPr sz="2000">
                <a:solidFill>
                  <a:schemeClr val="tx1"/>
                </a:solidFill>
                <a:latin typeface="Calibri" panose="020F0502020204030204" pitchFamily="34" charset="0"/>
              </a:defRPr>
            </a:lvl9pPr>
          </a:lstStyle>
          <a:p>
            <a:pPr algn="r" eaLnBrk="1" hangingPunct="1">
              <a:lnSpc>
                <a:spcPct val="117000"/>
              </a:lnSpc>
              <a:spcBef>
                <a:spcPct val="0"/>
              </a:spcBef>
              <a:buFontTx/>
              <a:buNone/>
            </a:pPr>
            <a:endParaRPr lang="fr-FR" sz="2700" b="1" dirty="0">
              <a:latin typeface="Comic Sans MS" panose="030F0702030302020204" pitchFamily="66" charset="0"/>
            </a:endParaRPr>
          </a:p>
          <a:p>
            <a:pPr algn="r" eaLnBrk="1" hangingPunct="1">
              <a:lnSpc>
                <a:spcPct val="117000"/>
              </a:lnSpc>
              <a:spcBef>
                <a:spcPct val="0"/>
              </a:spcBef>
              <a:buFontTx/>
              <a:buNone/>
            </a:pPr>
            <a:endParaRPr lang="fr-FR" sz="2700" b="1" dirty="0">
              <a:latin typeface="Comic Sans MS" panose="030F0702030302020204" pitchFamily="66" charset="0"/>
            </a:endParaRPr>
          </a:p>
          <a:p>
            <a:pPr algn="r" eaLnBrk="1" hangingPunct="1">
              <a:lnSpc>
                <a:spcPct val="117000"/>
              </a:lnSpc>
              <a:spcBef>
                <a:spcPct val="0"/>
              </a:spcBef>
              <a:buFontTx/>
              <a:buNone/>
            </a:pPr>
            <a:endParaRPr lang="fr-FR" sz="2700" b="1" dirty="0">
              <a:latin typeface="Comic Sans MS" panose="030F0702030302020204" pitchFamily="66" charset="0"/>
            </a:endParaRPr>
          </a:p>
          <a:p>
            <a:pPr algn="r" eaLnBrk="1" hangingPunct="1">
              <a:lnSpc>
                <a:spcPct val="117000"/>
              </a:lnSpc>
              <a:spcBef>
                <a:spcPct val="0"/>
              </a:spcBef>
              <a:buFontTx/>
              <a:buNone/>
            </a:pPr>
            <a:r>
              <a:rPr lang="fr-FR" sz="2700" b="1" dirty="0" smtClean="0">
                <a:latin typeface="Arial" panose="020B0604020202020204" pitchFamily="34" charset="0"/>
              </a:rPr>
              <a:t>Jean BON</a:t>
            </a:r>
            <a:endParaRPr lang="fr-FR" sz="700" dirty="0">
              <a:latin typeface="Arial" panose="020B0604020202020204" pitchFamily="34" charset="0"/>
            </a:endParaRPr>
          </a:p>
        </p:txBody>
      </p:sp>
    </p:spTree>
    <p:extLst>
      <p:ext uri="{BB962C8B-B14F-4D97-AF65-F5344CB8AC3E}">
        <p14:creationId xmlns:p14="http://schemas.microsoft.com/office/powerpoint/2010/main" val="29474767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643063" y="392113"/>
            <a:ext cx="8763000"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72822" rIns="81639" bIns="40820"/>
          <a:lstStyle>
            <a:lvl1pPr>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Calibri" panose="020F0502020204030204" pitchFamily="34" charset="0"/>
              </a:defRPr>
            </a:lvl9pPr>
          </a:lstStyle>
          <a:p>
            <a:pPr algn="ctr" eaLnBrk="1" hangingPunct="1">
              <a:spcBef>
                <a:spcPct val="0"/>
              </a:spcBef>
              <a:buFontTx/>
              <a:buNone/>
            </a:pPr>
            <a:r>
              <a:rPr lang="fr-FR" sz="3600" dirty="0">
                <a:solidFill>
                  <a:srgbClr val="FF0000"/>
                </a:solidFill>
              </a:rPr>
              <a:t>- Programme -</a:t>
            </a:r>
          </a:p>
          <a:p>
            <a:pPr eaLnBrk="1" hangingPunct="1">
              <a:spcBef>
                <a:spcPct val="0"/>
              </a:spcBef>
              <a:buFontTx/>
              <a:buNone/>
            </a:pPr>
            <a:endParaRPr lang="fr-FR" sz="4000" dirty="0">
              <a:solidFill>
                <a:srgbClr val="FF0000"/>
              </a:solidFill>
            </a:endParaRPr>
          </a:p>
          <a:p>
            <a:pPr eaLnBrk="1" hangingPunct="1">
              <a:spcBef>
                <a:spcPct val="0"/>
              </a:spcBef>
              <a:buFontTx/>
              <a:buNone/>
            </a:pPr>
            <a:r>
              <a:rPr lang="fr-FR" sz="2800" dirty="0">
                <a:solidFill>
                  <a:srgbClr val="FF0000"/>
                </a:solidFill>
                <a:latin typeface="Arial" panose="020B0604020202020204" pitchFamily="34" charset="0"/>
              </a:rPr>
              <a:t>Journée 2 :</a:t>
            </a:r>
          </a:p>
          <a:p>
            <a:pPr eaLnBrk="1" hangingPunct="1">
              <a:spcBef>
                <a:spcPct val="0"/>
              </a:spcBef>
              <a:buFontTx/>
              <a:buNone/>
            </a:pPr>
            <a:endParaRPr lang="fr-FR" sz="2800" dirty="0">
              <a:solidFill>
                <a:srgbClr val="FF0000"/>
              </a:solidFill>
              <a:latin typeface="Arial" panose="020B0604020202020204" pitchFamily="34" charset="0"/>
            </a:endParaRPr>
          </a:p>
          <a:p>
            <a:pPr eaLnBrk="1" hangingPunct="1">
              <a:spcBef>
                <a:spcPct val="0"/>
              </a:spcBef>
              <a:buFontTx/>
              <a:buNone/>
            </a:pPr>
            <a:r>
              <a:rPr lang="fr-FR" sz="2900" dirty="0">
                <a:solidFill>
                  <a:srgbClr val="000000"/>
                </a:solidFill>
              </a:rPr>
              <a:t>M</a:t>
            </a:r>
            <a:r>
              <a:rPr lang="fr-FR" sz="2900" dirty="0" smtClean="0">
                <a:solidFill>
                  <a:srgbClr val="000000"/>
                </a:solidFill>
              </a:rPr>
              <a:t>atin</a:t>
            </a:r>
            <a:endParaRPr lang="fr-FR" sz="2900" dirty="0">
              <a:solidFill>
                <a:srgbClr val="000000"/>
              </a:solidFill>
            </a:endParaRPr>
          </a:p>
          <a:p>
            <a:pPr eaLnBrk="1" hangingPunct="1">
              <a:spcBef>
                <a:spcPct val="0"/>
              </a:spcBef>
              <a:buFontTx/>
              <a:buNone/>
            </a:pPr>
            <a:r>
              <a:rPr lang="fr-FR" sz="2900" dirty="0">
                <a:solidFill>
                  <a:srgbClr val="000000"/>
                </a:solidFill>
              </a:rPr>
              <a:t>1- La législation</a:t>
            </a:r>
          </a:p>
          <a:p>
            <a:pPr eaLnBrk="1" hangingPunct="1">
              <a:spcBef>
                <a:spcPct val="0"/>
              </a:spcBef>
              <a:buFontTx/>
              <a:buNone/>
            </a:pPr>
            <a:r>
              <a:rPr lang="fr-FR" sz="2900" dirty="0">
                <a:solidFill>
                  <a:srgbClr val="000000"/>
                </a:solidFill>
              </a:rPr>
              <a:t>2- retour sur les présentations faites</a:t>
            </a:r>
          </a:p>
          <a:p>
            <a:pPr eaLnBrk="1" hangingPunct="1">
              <a:spcBef>
                <a:spcPct val="0"/>
              </a:spcBef>
              <a:buFontTx/>
              <a:buNone/>
            </a:pPr>
            <a:r>
              <a:rPr lang="fr-FR" sz="2900" dirty="0">
                <a:solidFill>
                  <a:srgbClr val="000000"/>
                </a:solidFill>
              </a:rPr>
              <a:t>3- Quelques propositions d’animations</a:t>
            </a:r>
          </a:p>
          <a:p>
            <a:pPr eaLnBrk="1" hangingPunct="1">
              <a:spcBef>
                <a:spcPct val="0"/>
              </a:spcBef>
              <a:buFontTx/>
              <a:buNone/>
            </a:pPr>
            <a:endParaRPr lang="fr-FR" sz="2900" dirty="0">
              <a:solidFill>
                <a:srgbClr val="000000"/>
              </a:solidFill>
            </a:endParaRPr>
          </a:p>
          <a:p>
            <a:pPr eaLnBrk="1" hangingPunct="1">
              <a:spcBef>
                <a:spcPct val="0"/>
              </a:spcBef>
              <a:buFontTx/>
              <a:buNone/>
            </a:pPr>
            <a:r>
              <a:rPr lang="fr-FR" sz="2900" dirty="0">
                <a:solidFill>
                  <a:srgbClr val="000000"/>
                </a:solidFill>
              </a:rPr>
              <a:t>Après-midi</a:t>
            </a:r>
          </a:p>
          <a:p>
            <a:pPr eaLnBrk="1" hangingPunct="1">
              <a:spcBef>
                <a:spcPct val="0"/>
              </a:spcBef>
              <a:buFontTx/>
              <a:buNone/>
            </a:pPr>
            <a:r>
              <a:rPr lang="fr-FR" sz="2900" dirty="0">
                <a:solidFill>
                  <a:srgbClr val="000000"/>
                </a:solidFill>
              </a:rPr>
              <a:t>4- Veille et curation</a:t>
            </a:r>
          </a:p>
          <a:p>
            <a:pPr eaLnBrk="1" hangingPunct="1">
              <a:spcBef>
                <a:spcPct val="0"/>
              </a:spcBef>
              <a:buFontTx/>
              <a:buNone/>
            </a:pPr>
            <a:r>
              <a:rPr lang="fr-FR" sz="2900" dirty="0">
                <a:solidFill>
                  <a:srgbClr val="000000"/>
                </a:solidFill>
              </a:rPr>
              <a:t>5- Des nouvelles des ressources numériques</a:t>
            </a:r>
          </a:p>
          <a:p>
            <a:pPr eaLnBrk="1" hangingPunct="1">
              <a:spcBef>
                <a:spcPct val="0"/>
              </a:spcBef>
              <a:buFontTx/>
              <a:buNone/>
            </a:pPr>
            <a:r>
              <a:rPr lang="fr-FR" sz="2900" dirty="0">
                <a:solidFill>
                  <a:srgbClr val="000000"/>
                </a:solidFill>
              </a:rPr>
              <a:t>6- Travail de groupe : préparer sa « formation </a:t>
            </a:r>
            <a:r>
              <a:rPr lang="fr-FR" sz="2900" dirty="0" smtClean="0">
                <a:solidFill>
                  <a:srgbClr val="000000"/>
                </a:solidFill>
              </a:rPr>
              <a:t>»</a:t>
            </a:r>
            <a:endParaRPr lang="fr-FR" sz="2900" dirty="0">
              <a:solidFill>
                <a:srgbClr val="000000"/>
              </a:solidFill>
            </a:endParaRPr>
          </a:p>
        </p:txBody>
      </p:sp>
    </p:spTree>
    <p:extLst>
      <p:ext uri="{BB962C8B-B14F-4D97-AF65-F5344CB8AC3E}">
        <p14:creationId xmlns:p14="http://schemas.microsoft.com/office/powerpoint/2010/main" val="34982811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1589088" y="273051"/>
            <a:ext cx="8882062" cy="1146175"/>
          </a:xfrm>
          <a:prstGeom prst="rect">
            <a:avLst/>
          </a:prstGeom>
          <a:solidFill>
            <a:srgbClr val="7DA647"/>
          </a:solidFill>
          <a:ln w="9525" cap="flat">
            <a:noFill/>
            <a:round/>
            <a:headEnd/>
            <a:tailEnd/>
          </a:ln>
          <a:effectLst/>
        </p:spPr>
        <p:txBody>
          <a:bodyPr lIns="0" tIns="35203" rIns="0" bIns="0" anchor="ct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fr-FR" sz="4000" b="1" kern="0" dirty="0">
                <a:solidFill>
                  <a:srgbClr val="000000"/>
                </a:solidFill>
                <a:latin typeface="+mj-lt"/>
                <a:ea typeface="+mj-ea"/>
                <a:cs typeface="+mj-cs"/>
              </a:rPr>
              <a:t>1. L’identité numérique des enseignants</a:t>
            </a:r>
          </a:p>
        </p:txBody>
      </p:sp>
      <p:pic>
        <p:nvPicPr>
          <p:cNvPr id="30723" name="Picture 6"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539" y="2349501"/>
            <a:ext cx="399097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039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2063750" y="404813"/>
            <a:ext cx="8229600" cy="1143000"/>
          </a:xfrm>
        </p:spPr>
        <p:txBody>
          <a:bodyPr/>
          <a:lstStyle/>
          <a:p>
            <a:pPr eaLnBrk="1" hangingPunct="1"/>
            <a:r>
              <a:rPr lang="fr-FR" smtClean="0">
                <a:solidFill>
                  <a:srgbClr val="FF0000"/>
                </a:solidFill>
              </a:rPr>
              <a:t>- Le Personal Branding -</a:t>
            </a:r>
          </a:p>
        </p:txBody>
      </p:sp>
      <p:sp>
        <p:nvSpPr>
          <p:cNvPr id="31747" name="Espace réservé du contenu 2"/>
          <p:cNvSpPr>
            <a:spLocks noGrp="1"/>
          </p:cNvSpPr>
          <p:nvPr>
            <p:ph idx="1"/>
          </p:nvPr>
        </p:nvSpPr>
        <p:spPr>
          <a:xfrm>
            <a:off x="1919288" y="1844676"/>
            <a:ext cx="8229600" cy="4525963"/>
          </a:xfrm>
        </p:spPr>
        <p:txBody>
          <a:bodyPr/>
          <a:lstStyle/>
          <a:p>
            <a:pPr eaLnBrk="1" hangingPunct="1"/>
            <a:r>
              <a:rPr lang="fr-FR" smtClean="0"/>
              <a:t>regroupe l’ensemble des techniques qui vous permettent d’identifier et de promouvoir votre Marque Personnelle pour prendre votre place dans votre environnement professionnel, gérer votre carrière et vos projets.</a:t>
            </a:r>
          </a:p>
        </p:txBody>
      </p:sp>
    </p:spTree>
    <p:extLst>
      <p:ext uri="{BB962C8B-B14F-4D97-AF65-F5344CB8AC3E}">
        <p14:creationId xmlns:p14="http://schemas.microsoft.com/office/powerpoint/2010/main" val="3753736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4"/>
          <p:cNvSpPr>
            <a:spLocks noGrp="1"/>
          </p:cNvSpPr>
          <p:nvPr>
            <p:ph type="title"/>
          </p:nvPr>
        </p:nvSpPr>
        <p:spPr/>
        <p:txBody>
          <a:bodyPr/>
          <a:lstStyle/>
          <a:p>
            <a:endParaRPr lang="fr-FR" smtClean="0"/>
          </a:p>
        </p:txBody>
      </p:sp>
      <p:sp>
        <p:nvSpPr>
          <p:cNvPr id="32771" name="Espace réservé du contenu 6"/>
          <p:cNvSpPr>
            <a:spLocks noGrp="1"/>
          </p:cNvSpPr>
          <p:nvPr>
            <p:ph idx="1"/>
          </p:nvPr>
        </p:nvSpPr>
        <p:spPr/>
        <p:txBody>
          <a:bodyPr/>
          <a:lstStyle/>
          <a:p>
            <a:endParaRPr lang="fr-FR" smtClean="0"/>
          </a:p>
        </p:txBody>
      </p:sp>
      <p:pic>
        <p:nvPicPr>
          <p:cNvPr id="32772" name="Picture 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1773238"/>
            <a:ext cx="73802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219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p:txBody>
          <a:bodyPr/>
          <a:lstStyle/>
          <a:p>
            <a:pPr eaLnBrk="1" hangingPunct="1"/>
            <a:r>
              <a:rPr lang="fr-FR" smtClean="0">
                <a:solidFill>
                  <a:srgbClr val="FF0000"/>
                </a:solidFill>
              </a:rPr>
              <a:t>- Un réseau professionnel ! -</a:t>
            </a:r>
          </a:p>
        </p:txBody>
      </p:sp>
      <p:sp>
        <p:nvSpPr>
          <p:cNvPr id="33795" name="Espace réservé du contenu 2"/>
          <p:cNvSpPr>
            <a:spLocks noGrp="1"/>
          </p:cNvSpPr>
          <p:nvPr>
            <p:ph idx="1"/>
          </p:nvPr>
        </p:nvSpPr>
        <p:spPr/>
        <p:txBody>
          <a:bodyPr/>
          <a:lstStyle/>
          <a:p>
            <a:pPr eaLnBrk="1" hangingPunct="1"/>
            <a:endParaRPr lang="fr-FR" smtClean="0"/>
          </a:p>
        </p:txBody>
      </p:sp>
      <p:pic>
        <p:nvPicPr>
          <p:cNvPr id="3379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2420938"/>
            <a:ext cx="8243887"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624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3"/>
          <p:cNvSpPr>
            <a:spLocks noGrp="1"/>
          </p:cNvSpPr>
          <p:nvPr>
            <p:ph type="title"/>
          </p:nvPr>
        </p:nvSpPr>
        <p:spPr/>
        <p:txBody>
          <a:bodyPr/>
          <a:lstStyle/>
          <a:p>
            <a:pPr eaLnBrk="1" hangingPunct="1"/>
            <a:r>
              <a:rPr lang="fr-FR" smtClean="0">
                <a:solidFill>
                  <a:srgbClr val="7030A0"/>
                </a:solidFill>
              </a:rPr>
              <a:t>A faire : viaéduc</a:t>
            </a:r>
          </a:p>
        </p:txBody>
      </p:sp>
      <p:sp>
        <p:nvSpPr>
          <p:cNvPr id="5" name="Espace réservé du contenu 4"/>
          <p:cNvSpPr>
            <a:spLocks noGrp="1"/>
          </p:cNvSpPr>
          <p:nvPr>
            <p:ph sz="half" idx="1"/>
          </p:nvPr>
        </p:nvSpPr>
        <p:spPr>
          <a:xfrm>
            <a:off x="1703388" y="1557338"/>
            <a:ext cx="4038600" cy="5111750"/>
          </a:xfrm>
        </p:spPr>
        <p:txBody>
          <a:bodyPr rtlCol="0">
            <a:normAutofit lnSpcReduction="10000"/>
          </a:bodyPr>
          <a:lstStyle/>
          <a:p>
            <a:pPr>
              <a:defRPr/>
            </a:pPr>
            <a:r>
              <a:rPr lang="fr-FR" dirty="0" smtClean="0"/>
              <a:t>Se créer un compte</a:t>
            </a:r>
          </a:p>
          <a:p>
            <a:pPr>
              <a:defRPr/>
            </a:pPr>
            <a:endParaRPr lang="fr-FR" dirty="0" smtClean="0"/>
          </a:p>
          <a:p>
            <a:pPr>
              <a:defRPr/>
            </a:pPr>
            <a:r>
              <a:rPr lang="fr-FR" dirty="0" smtClean="0"/>
              <a:t>Rejoindre le groupe « réseau des référents numériques des lycées (votre département ) »</a:t>
            </a:r>
          </a:p>
          <a:p>
            <a:pPr>
              <a:defRPr/>
            </a:pPr>
            <a:endParaRPr lang="fr-FR" dirty="0" smtClean="0"/>
          </a:p>
          <a:p>
            <a:pPr>
              <a:defRPr/>
            </a:pPr>
            <a:r>
              <a:rPr lang="fr-FR" dirty="0" smtClean="0"/>
              <a:t>Tutoriels disponibles</a:t>
            </a:r>
          </a:p>
          <a:p>
            <a:pPr>
              <a:defRPr/>
            </a:pPr>
            <a:endParaRPr lang="fr-FR" dirty="0" smtClean="0"/>
          </a:p>
          <a:p>
            <a:pPr>
              <a:defRPr/>
            </a:pPr>
            <a:r>
              <a:rPr lang="fr-FR" dirty="0" smtClean="0"/>
              <a:t>Paramétrage des notifications et du profil !</a:t>
            </a:r>
          </a:p>
        </p:txBody>
      </p:sp>
      <p:sp>
        <p:nvSpPr>
          <p:cNvPr id="6" name="Espace réservé du contenu 5"/>
          <p:cNvSpPr>
            <a:spLocks noGrp="1"/>
          </p:cNvSpPr>
          <p:nvPr>
            <p:ph sz="half" idx="2"/>
          </p:nvPr>
        </p:nvSpPr>
        <p:spPr/>
        <p:txBody>
          <a:bodyPr rtlCol="0">
            <a:normAutofit lnSpcReduction="10000"/>
          </a:bodyPr>
          <a:lstStyle/>
          <a:p>
            <a:pPr>
              <a:defRPr/>
            </a:pPr>
            <a:endParaRPr lang="fr-FR" smtClean="0"/>
          </a:p>
        </p:txBody>
      </p:sp>
      <p:pic>
        <p:nvPicPr>
          <p:cNvPr id="34821" name="Picture 2"/>
          <p:cNvPicPr>
            <a:picLocks noChangeAspect="1" noChangeArrowheads="1"/>
          </p:cNvPicPr>
          <p:nvPr/>
        </p:nvPicPr>
        <p:blipFill>
          <a:blip r:embed="rId2">
            <a:extLst>
              <a:ext uri="{28A0092B-C50C-407E-A947-70E740481C1C}">
                <a14:useLocalDpi xmlns:a14="http://schemas.microsoft.com/office/drawing/2010/main" val="0"/>
              </a:ext>
            </a:extLst>
          </a:blip>
          <a:srcRect l="31329"/>
          <a:stretch>
            <a:fillRect/>
          </a:stretch>
        </p:blipFill>
        <p:spPr bwMode="auto">
          <a:xfrm>
            <a:off x="5664201" y="1773239"/>
            <a:ext cx="4892675" cy="396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693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p:txBody>
          <a:bodyPr/>
          <a:lstStyle/>
          <a:p>
            <a:pPr eaLnBrk="1" hangingPunct="1"/>
            <a:endParaRPr lang="fr-FR" smtClean="0"/>
          </a:p>
        </p:txBody>
      </p:sp>
      <p:sp>
        <p:nvSpPr>
          <p:cNvPr id="35843" name="Espace réservé du contenu 2"/>
          <p:cNvSpPr>
            <a:spLocks noGrp="1"/>
          </p:cNvSpPr>
          <p:nvPr>
            <p:ph idx="1"/>
          </p:nvPr>
        </p:nvSpPr>
        <p:spPr/>
        <p:txBody>
          <a:bodyPr/>
          <a:lstStyle/>
          <a:p>
            <a:pPr eaLnBrk="1" hangingPunct="1"/>
            <a:endParaRPr lang="fr-FR" smtClean="0"/>
          </a:p>
        </p:txBody>
      </p:sp>
      <p:sp>
        <p:nvSpPr>
          <p:cNvPr id="4" name="Rectangle 1"/>
          <p:cNvSpPr txBox="1">
            <a:spLocks noChangeArrowheads="1"/>
          </p:cNvSpPr>
          <p:nvPr/>
        </p:nvSpPr>
        <p:spPr bwMode="auto">
          <a:xfrm>
            <a:off x="1589088" y="273051"/>
            <a:ext cx="8882062" cy="1146175"/>
          </a:xfrm>
          <a:prstGeom prst="rect">
            <a:avLst/>
          </a:prstGeom>
          <a:solidFill>
            <a:srgbClr val="7DA647"/>
          </a:solidFill>
          <a:ln w="9525" cap="flat">
            <a:noFill/>
            <a:round/>
            <a:headEnd/>
            <a:tailEnd/>
          </a:ln>
          <a:effectLst/>
        </p:spPr>
        <p:txBody>
          <a:bodyPr lIns="0" tIns="35203" rIns="0" bIns="0" anchor="ct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fr-FR" sz="4000" b="1" kern="0" dirty="0">
                <a:solidFill>
                  <a:srgbClr val="000000"/>
                </a:solidFill>
                <a:latin typeface="+mj-lt"/>
                <a:ea typeface="+mj-ea"/>
                <a:cs typeface="+mj-cs"/>
              </a:rPr>
              <a:t>2. Les pratiques numériques des jeunes</a:t>
            </a:r>
          </a:p>
        </p:txBody>
      </p:sp>
      <p:pic>
        <p:nvPicPr>
          <p:cNvPr id="35845" name="Picture 7"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2133601"/>
            <a:ext cx="60960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083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p:txBody>
          <a:bodyPr/>
          <a:lstStyle/>
          <a:p>
            <a:pPr eaLnBrk="1" hangingPunct="1"/>
            <a:endParaRPr lang="fr-FR" smtClean="0"/>
          </a:p>
        </p:txBody>
      </p:sp>
      <p:sp>
        <p:nvSpPr>
          <p:cNvPr id="36867" name="Espace réservé du contenu 2"/>
          <p:cNvSpPr>
            <a:spLocks noGrp="1"/>
          </p:cNvSpPr>
          <p:nvPr>
            <p:ph idx="1"/>
          </p:nvPr>
        </p:nvSpPr>
        <p:spPr/>
        <p:txBody>
          <a:bodyPr/>
          <a:lstStyle/>
          <a:p>
            <a:pPr eaLnBrk="1" hangingPunct="1"/>
            <a:endParaRPr lang="fr-FR" smtClean="0"/>
          </a:p>
        </p:txBody>
      </p:sp>
      <p:pic>
        <p:nvPicPr>
          <p:cNvPr id="3686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1989138"/>
            <a:ext cx="7620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2767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5"/>
          <p:cNvSpPr>
            <a:spLocks noGrp="1"/>
          </p:cNvSpPr>
          <p:nvPr>
            <p:ph type="title"/>
          </p:nvPr>
        </p:nvSpPr>
        <p:spPr/>
        <p:txBody>
          <a:bodyPr/>
          <a:lstStyle/>
          <a:p>
            <a:endParaRPr lang="fr-FR" smtClean="0"/>
          </a:p>
        </p:txBody>
      </p:sp>
      <p:sp>
        <p:nvSpPr>
          <p:cNvPr id="37891" name="Espace réservé du contenu 6"/>
          <p:cNvSpPr>
            <a:spLocks noGrp="1"/>
          </p:cNvSpPr>
          <p:nvPr>
            <p:ph sz="half" idx="1"/>
          </p:nvPr>
        </p:nvSpPr>
        <p:spPr>
          <a:xfrm>
            <a:off x="1981201" y="1600201"/>
            <a:ext cx="5699125" cy="4525963"/>
          </a:xfrm>
        </p:spPr>
        <p:txBody>
          <a:bodyPr/>
          <a:lstStyle/>
          <a:p>
            <a:r>
              <a:rPr lang="fr-FR" smtClean="0"/>
              <a:t>Proposer un questionnaire</a:t>
            </a:r>
          </a:p>
          <a:p>
            <a:pPr lvl="1"/>
            <a:r>
              <a:rPr lang="fr-FR" smtClean="0"/>
              <a:t>Connaitre les élèves</a:t>
            </a:r>
          </a:p>
          <a:p>
            <a:pPr lvl="1"/>
            <a:r>
              <a:rPr lang="fr-FR" smtClean="0"/>
              <a:t>Connaitre leur pratiques</a:t>
            </a:r>
          </a:p>
          <a:p>
            <a:pPr lvl="1"/>
            <a:endParaRPr lang="fr-FR" smtClean="0"/>
          </a:p>
          <a:p>
            <a:pPr lvl="1"/>
            <a:r>
              <a:rPr lang="fr-FR" smtClean="0"/>
              <a:t>… s’adapter aux contraintes (élèves établissement et profs)</a:t>
            </a:r>
          </a:p>
          <a:p>
            <a:pPr lvl="1"/>
            <a:endParaRPr lang="fr-FR" smtClean="0"/>
          </a:p>
        </p:txBody>
      </p:sp>
      <p:sp>
        <p:nvSpPr>
          <p:cNvPr id="4" name="Rectangle 1"/>
          <p:cNvSpPr txBox="1">
            <a:spLocks noChangeArrowheads="1"/>
          </p:cNvSpPr>
          <p:nvPr/>
        </p:nvSpPr>
        <p:spPr bwMode="auto">
          <a:xfrm>
            <a:off x="1589088" y="273051"/>
            <a:ext cx="8882062" cy="1146175"/>
          </a:xfrm>
          <a:prstGeom prst="rect">
            <a:avLst/>
          </a:prstGeom>
          <a:solidFill>
            <a:srgbClr val="7DA647"/>
          </a:solidFill>
          <a:ln w="9525" cap="flat">
            <a:noFill/>
            <a:round/>
            <a:headEnd/>
            <a:tailEnd/>
          </a:ln>
          <a:effectLst/>
        </p:spPr>
        <p:txBody>
          <a:bodyPr lIns="0" tIns="35203" rIns="0" bIns="0" anchor="ct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fr-FR" sz="4000" b="1" kern="0" dirty="0">
                <a:solidFill>
                  <a:srgbClr val="000000"/>
                </a:solidFill>
                <a:latin typeface="+mj-lt"/>
                <a:ea typeface="+mj-ea"/>
                <a:cs typeface="+mj-cs"/>
              </a:rPr>
              <a:t>3. Faire </a:t>
            </a:r>
            <a:r>
              <a:rPr lang="fr-FR" sz="4000" b="1" kern="0">
                <a:solidFill>
                  <a:srgbClr val="000000"/>
                </a:solidFill>
                <a:latin typeface="+mj-lt"/>
                <a:ea typeface="+mj-ea"/>
                <a:cs typeface="+mj-cs"/>
              </a:rPr>
              <a:t>un état des lieux</a:t>
            </a:r>
            <a:endParaRPr lang="fr-FR" sz="4000" b="1" kern="0" dirty="0">
              <a:solidFill>
                <a:srgbClr val="000000"/>
              </a:solidFill>
              <a:latin typeface="+mj-lt"/>
              <a:ea typeface="+mj-ea"/>
              <a:cs typeface="+mj-cs"/>
            </a:endParaRPr>
          </a:p>
        </p:txBody>
      </p:sp>
      <p:pic>
        <p:nvPicPr>
          <p:cNvPr id="37893" name="Picture 6"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26" y="2205039"/>
            <a:ext cx="21240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844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p:txBody>
          <a:bodyPr/>
          <a:lstStyle/>
          <a:p>
            <a:r>
              <a:rPr lang="fr-FR" smtClean="0">
                <a:solidFill>
                  <a:srgbClr val="FF0000"/>
                </a:solidFill>
              </a:rPr>
              <a:t>- Exemple de questionnaire -</a:t>
            </a:r>
            <a:br>
              <a:rPr lang="fr-FR" smtClean="0">
                <a:solidFill>
                  <a:srgbClr val="FF0000"/>
                </a:solidFill>
              </a:rPr>
            </a:br>
            <a:r>
              <a:rPr lang="fr-FR" smtClean="0">
                <a:solidFill>
                  <a:srgbClr val="FF0000"/>
                </a:solidFill>
              </a:rPr>
              <a:t>(collège Bégon, Blois)</a:t>
            </a:r>
          </a:p>
        </p:txBody>
      </p:sp>
      <p:sp>
        <p:nvSpPr>
          <p:cNvPr id="38915" name="Espace réservé du contenu 2"/>
          <p:cNvSpPr>
            <a:spLocks noGrp="1"/>
          </p:cNvSpPr>
          <p:nvPr>
            <p:ph sz="half" idx="1"/>
          </p:nvPr>
        </p:nvSpPr>
        <p:spPr/>
        <p:txBody>
          <a:bodyPr/>
          <a:lstStyle/>
          <a:p>
            <a:endParaRPr lang="fr-FR" smtClean="0"/>
          </a:p>
          <a:p>
            <a:endParaRPr lang="fr-FR" smtClean="0"/>
          </a:p>
          <a:p>
            <a:r>
              <a:rPr lang="fr-FR" smtClean="0"/>
              <a:t>Habitus</a:t>
            </a:r>
          </a:p>
          <a:p>
            <a:r>
              <a:rPr lang="fr-FR" smtClean="0"/>
              <a:t>Usages</a:t>
            </a:r>
          </a:p>
          <a:p>
            <a:r>
              <a:rPr lang="fr-FR" smtClean="0"/>
              <a:t>Matériels</a:t>
            </a:r>
          </a:p>
          <a:p>
            <a:r>
              <a:rPr lang="fr-FR" smtClean="0"/>
              <a:t>…</a:t>
            </a:r>
          </a:p>
        </p:txBody>
      </p:sp>
      <p:sp>
        <p:nvSpPr>
          <p:cNvPr id="38916" name="Espace réservé du contenu 3"/>
          <p:cNvSpPr>
            <a:spLocks noGrp="1"/>
          </p:cNvSpPr>
          <p:nvPr>
            <p:ph sz="half" idx="2"/>
          </p:nvPr>
        </p:nvSpPr>
        <p:spPr/>
        <p:txBody>
          <a:bodyPr/>
          <a:lstStyle/>
          <a:p>
            <a:endParaRPr lang="fr-FR" smtClean="0"/>
          </a:p>
        </p:txBody>
      </p:sp>
      <p:pic>
        <p:nvPicPr>
          <p:cNvPr id="38917" name="Picture 6" descr="Afficher l'image d'origine">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9964" y="3213101"/>
            <a:ext cx="21240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9688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1981201" y="1338263"/>
            <a:ext cx="8226425" cy="1143000"/>
          </a:xfrm>
        </p:spPr>
        <p:txBody>
          <a:bodyPr rtlCol="0">
            <a:normAutofit fontScale="90000"/>
          </a:bodyPr>
          <a:lstStyle/>
          <a:p>
            <a:pPr>
              <a:defRPr/>
            </a:pPr>
            <a:r>
              <a:rPr lang="fr-FR" dirty="0" smtClean="0">
                <a:solidFill>
                  <a:srgbClr val="FF0000"/>
                </a:solidFill>
              </a:rPr>
              <a:t>- Repas –</a:t>
            </a:r>
            <a:r>
              <a:rPr lang="fr-FR" dirty="0" smtClean="0"/>
              <a:t/>
            </a:r>
            <a:br>
              <a:rPr lang="fr-FR" dirty="0" smtClean="0"/>
            </a:br>
            <a:r>
              <a:rPr lang="fr-FR" dirty="0" smtClean="0"/>
              <a:t/>
            </a:r>
            <a:br>
              <a:rPr lang="fr-FR" dirty="0" smtClean="0"/>
            </a:br>
            <a:r>
              <a:rPr lang="fr-FR" dirty="0" smtClean="0"/>
              <a:t/>
            </a:r>
            <a:br>
              <a:rPr lang="fr-FR" dirty="0" smtClean="0"/>
            </a:br>
            <a:r>
              <a:rPr lang="fr-FR" dirty="0" smtClean="0">
                <a:solidFill>
                  <a:schemeClr val="accent6"/>
                </a:solidFill>
              </a:rPr>
              <a:t>Qui Mange ce midi ?</a:t>
            </a:r>
          </a:p>
        </p:txBody>
      </p:sp>
      <p:sp>
        <p:nvSpPr>
          <p:cNvPr id="19459" name="AutoShape 2" descr="Résultat de recherche d'images pour &quot;manger humour&quot;"/>
          <p:cNvSpPr>
            <a:spLocks noChangeAspect="1" noChangeArrowheads="1"/>
          </p:cNvSpPr>
          <p:nvPr/>
        </p:nvSpPr>
        <p:spPr bwMode="auto">
          <a:xfrm>
            <a:off x="1665289" y="-120650"/>
            <a:ext cx="276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sz="1800"/>
          </a:p>
        </p:txBody>
      </p:sp>
      <p:sp>
        <p:nvSpPr>
          <p:cNvPr id="6" name="ZoneTexte 5"/>
          <p:cNvSpPr txBox="1">
            <a:spLocks noChangeArrowheads="1"/>
          </p:cNvSpPr>
          <p:nvPr/>
        </p:nvSpPr>
        <p:spPr bwMode="auto">
          <a:xfrm>
            <a:off x="2633664" y="3886200"/>
            <a:ext cx="254793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1800"/>
              <a:t>Chèque à l’ordre de l’agent comptable du lycée</a:t>
            </a:r>
          </a:p>
        </p:txBody>
      </p:sp>
      <p:pic>
        <p:nvPicPr>
          <p:cNvPr id="19461" name="Picture 2" descr="Résultat de recherche d'images pour &quot;repa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563" y="3860800"/>
            <a:ext cx="32004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03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0" nodeType="click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ppt_x"/>
                                          </p:val>
                                        </p:tav>
                                      </p:tavLst>
                                    </p:anim>
                                    <p:anim calcmode="lin" valueType="num">
                                      <p:cBhvr additive="base">
                                        <p:cTn id="11" dur="500"/>
                                        <p:tgtEl>
                                          <p:spTgt spid="6"/>
                                        </p:tgtEl>
                                        <p:attrNameLst>
                                          <p:attrName>ppt_y</p:attrName>
                                        </p:attrNameLst>
                                      </p:cBhvr>
                                      <p:tavLst>
                                        <p:tav tm="0">
                                          <p:val>
                                            <p:strVal val="ppt_y"/>
                                          </p:val>
                                        </p:tav>
                                        <p:tav tm="100000">
                                          <p:val>
                                            <p:strVal val="1+ppt_h/2"/>
                                          </p:val>
                                        </p:tav>
                                      </p:tavLst>
                                    </p:anim>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p:txBody>
          <a:bodyPr/>
          <a:lstStyle/>
          <a:p>
            <a:r>
              <a:rPr lang="fr-FR" smtClean="0">
                <a:solidFill>
                  <a:srgbClr val="7030A0"/>
                </a:solidFill>
              </a:rPr>
              <a:t>A faire : le questionnaire</a:t>
            </a:r>
          </a:p>
        </p:txBody>
      </p:sp>
      <p:sp>
        <p:nvSpPr>
          <p:cNvPr id="39939" name="Espace réservé du contenu 4"/>
          <p:cNvSpPr>
            <a:spLocks noGrp="1"/>
          </p:cNvSpPr>
          <p:nvPr>
            <p:ph idx="1"/>
          </p:nvPr>
        </p:nvSpPr>
        <p:spPr/>
        <p:txBody>
          <a:bodyPr/>
          <a:lstStyle/>
          <a:p>
            <a:r>
              <a:rPr lang="fr-FR" smtClean="0"/>
              <a:t>Récupérer le questionnaire moodle</a:t>
            </a:r>
          </a:p>
          <a:p>
            <a:r>
              <a:rPr lang="fr-FR" smtClean="0"/>
              <a:t>L’importer dans un cours accessible à tous les élèves</a:t>
            </a:r>
          </a:p>
          <a:p>
            <a:r>
              <a:rPr lang="fr-FR" smtClean="0"/>
              <a:t>Modifier (si nécessaire) les questions</a:t>
            </a:r>
          </a:p>
          <a:p>
            <a:endParaRPr lang="fr-FR" smtClean="0"/>
          </a:p>
          <a:p>
            <a:endParaRPr lang="fr-FR" smtClean="0"/>
          </a:p>
          <a:p>
            <a:r>
              <a:rPr lang="fr-FR" smtClean="0"/>
              <a:t>A proposer dans votre établissement ! (Quand comment où ?)</a:t>
            </a:r>
          </a:p>
          <a:p>
            <a:pPr lvl="1"/>
            <a:endParaRPr lang="fr-FR" smtClean="0"/>
          </a:p>
        </p:txBody>
      </p:sp>
    </p:spTree>
    <p:extLst>
      <p:ext uri="{BB962C8B-B14F-4D97-AF65-F5344CB8AC3E}">
        <p14:creationId xmlns:p14="http://schemas.microsoft.com/office/powerpoint/2010/main" val="1849078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p:txBody>
          <a:bodyPr/>
          <a:lstStyle/>
          <a:p>
            <a:endParaRPr lang="fr-FR" smtClean="0"/>
          </a:p>
        </p:txBody>
      </p:sp>
      <p:sp>
        <p:nvSpPr>
          <p:cNvPr id="40963" name="Espace réservé du contenu 2"/>
          <p:cNvSpPr>
            <a:spLocks noGrp="1"/>
          </p:cNvSpPr>
          <p:nvPr>
            <p:ph idx="1"/>
          </p:nvPr>
        </p:nvSpPr>
        <p:spPr/>
        <p:txBody>
          <a:bodyPr/>
          <a:lstStyle/>
          <a:p>
            <a:pPr lvl="1">
              <a:buFont typeface="Arial" panose="020B0604020202020204" pitchFamily="34" charset="0"/>
              <a:buNone/>
            </a:pPr>
            <a:endParaRPr lang="fr-FR" smtClean="0"/>
          </a:p>
        </p:txBody>
      </p:sp>
      <p:sp>
        <p:nvSpPr>
          <p:cNvPr id="4" name="Rectangle 1"/>
          <p:cNvSpPr txBox="1">
            <a:spLocks noChangeArrowheads="1"/>
          </p:cNvSpPr>
          <p:nvPr/>
        </p:nvSpPr>
        <p:spPr bwMode="auto">
          <a:xfrm>
            <a:off x="1589088" y="273051"/>
            <a:ext cx="8882062" cy="1146175"/>
          </a:xfrm>
          <a:prstGeom prst="rect">
            <a:avLst/>
          </a:prstGeom>
          <a:solidFill>
            <a:srgbClr val="7DA647"/>
          </a:solidFill>
          <a:ln w="9525" cap="flat">
            <a:noFill/>
            <a:round/>
            <a:headEnd/>
            <a:tailEnd/>
          </a:ln>
          <a:effectLst/>
        </p:spPr>
        <p:txBody>
          <a:bodyPr lIns="0" tIns="35203" rIns="0" bIns="0" anchor="ct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fr-FR" sz="4000" b="1" kern="0" dirty="0">
                <a:solidFill>
                  <a:srgbClr val="000000"/>
                </a:solidFill>
                <a:latin typeface="+mj-lt"/>
                <a:ea typeface="+mj-ea"/>
                <a:cs typeface="+mj-cs"/>
              </a:rPr>
              <a:t>4. Retour sur vos journées en établissement</a:t>
            </a:r>
          </a:p>
        </p:txBody>
      </p:sp>
      <p:pic>
        <p:nvPicPr>
          <p:cNvPr id="40965"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060575"/>
            <a:ext cx="61912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324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p:txBody>
          <a:bodyPr/>
          <a:lstStyle/>
          <a:p>
            <a:r>
              <a:rPr lang="fr-FR" smtClean="0">
                <a:solidFill>
                  <a:srgbClr val="7030A0"/>
                </a:solidFill>
              </a:rPr>
              <a:t>A faire : une présentation</a:t>
            </a:r>
          </a:p>
        </p:txBody>
      </p:sp>
      <p:sp>
        <p:nvSpPr>
          <p:cNvPr id="41987" name="Espace réservé du contenu 2"/>
          <p:cNvSpPr>
            <a:spLocks noGrp="1"/>
          </p:cNvSpPr>
          <p:nvPr>
            <p:ph idx="1"/>
          </p:nvPr>
        </p:nvSpPr>
        <p:spPr/>
        <p:txBody>
          <a:bodyPr/>
          <a:lstStyle/>
          <a:p>
            <a:r>
              <a:rPr lang="fr-FR" smtClean="0"/>
              <a:t>Qu’avez-vous fait dans votre établissement ?</a:t>
            </a:r>
          </a:p>
          <a:p>
            <a:r>
              <a:rPr lang="fr-FR" smtClean="0"/>
              <a:t>Quels thèmes ?</a:t>
            </a:r>
          </a:p>
          <a:p>
            <a:r>
              <a:rPr lang="fr-FR" smtClean="0"/>
              <a:t>Modalités (1/2 journée, plénière ou petit groupe…)</a:t>
            </a:r>
          </a:p>
          <a:p>
            <a:r>
              <a:rPr lang="fr-FR" smtClean="0"/>
              <a:t>Rencontre avec votre chef pour préparer</a:t>
            </a:r>
          </a:p>
          <a:p>
            <a:pPr>
              <a:buFont typeface="Arial" panose="020B0604020202020204" pitchFamily="34" charset="0"/>
              <a:buNone/>
            </a:pPr>
            <a:endParaRPr lang="fr-FR" smtClean="0"/>
          </a:p>
          <a:p>
            <a:pPr>
              <a:buFont typeface="Arial" panose="020B0604020202020204" pitchFamily="34" charset="0"/>
              <a:buNone/>
            </a:pPr>
            <a:r>
              <a:rPr lang="fr-FR" sz="2400"/>
              <a:t>A préciser :</a:t>
            </a:r>
          </a:p>
          <a:p>
            <a:pPr lvl="1"/>
            <a:r>
              <a:rPr lang="fr-FR" sz="2000"/>
              <a:t>Contraintes/freins</a:t>
            </a:r>
          </a:p>
          <a:p>
            <a:pPr lvl="1"/>
            <a:r>
              <a:rPr lang="fr-FR" sz="2000"/>
              <a:t>Points positifs/négatifs</a:t>
            </a:r>
          </a:p>
          <a:p>
            <a:pPr lvl="1"/>
            <a:r>
              <a:rPr lang="fr-FR" sz="2000"/>
              <a:t>Si rien n’a pu être fait… expliquer pourquoi ! </a:t>
            </a:r>
            <a:r>
              <a:rPr lang="fr-FR" sz="1600"/>
              <a:t>(ça aidera également les autres)</a:t>
            </a:r>
            <a:endParaRPr lang="fr-FR" smtClean="0"/>
          </a:p>
          <a:p>
            <a:pPr lvl="1">
              <a:buFont typeface="Arial" panose="020B0604020202020204" pitchFamily="34" charset="0"/>
              <a:buNone/>
            </a:pPr>
            <a:endParaRPr lang="fr-FR" smtClean="0"/>
          </a:p>
          <a:p>
            <a:endParaRPr lang="fr-FR" smtClean="0"/>
          </a:p>
        </p:txBody>
      </p:sp>
    </p:spTree>
    <p:extLst>
      <p:ext uri="{BB962C8B-B14F-4D97-AF65-F5344CB8AC3E}">
        <p14:creationId xmlns:p14="http://schemas.microsoft.com/office/powerpoint/2010/main" val="2794036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nvPr>
        </p:nvSpPr>
        <p:spPr/>
        <p:txBody>
          <a:bodyPr/>
          <a:lstStyle/>
          <a:p>
            <a:r>
              <a:rPr lang="fr-FR" smtClean="0">
                <a:solidFill>
                  <a:srgbClr val="FF0000"/>
                </a:solidFill>
              </a:rPr>
              <a:t>- Bilan et réflexions ! -</a:t>
            </a:r>
          </a:p>
        </p:txBody>
      </p:sp>
      <p:sp>
        <p:nvSpPr>
          <p:cNvPr id="43011" name="Espace réservé du contenu 2"/>
          <p:cNvSpPr>
            <a:spLocks noGrp="1"/>
          </p:cNvSpPr>
          <p:nvPr>
            <p:ph idx="1"/>
          </p:nvPr>
        </p:nvSpPr>
        <p:spPr/>
        <p:txBody>
          <a:bodyPr/>
          <a:lstStyle/>
          <a:p>
            <a:endParaRPr lang="fr-FR" smtClean="0"/>
          </a:p>
        </p:txBody>
      </p:sp>
      <p:pic>
        <p:nvPicPr>
          <p:cNvPr id="43012"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2205038"/>
            <a:ext cx="83439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153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p:cNvSpPr>
          <p:nvPr>
            <p:ph type="title"/>
          </p:nvPr>
        </p:nvSpPr>
        <p:spPr>
          <a:xfrm>
            <a:off x="1631951" y="274638"/>
            <a:ext cx="8856663" cy="1143000"/>
          </a:xfrm>
        </p:spPr>
        <p:txBody>
          <a:bodyPr/>
          <a:lstStyle/>
          <a:p>
            <a:r>
              <a:rPr lang="fr-FR" sz="4000">
                <a:solidFill>
                  <a:srgbClr val="FF0000"/>
                </a:solidFill>
              </a:rPr>
              <a:t>- L’organisation de la journée numérique –</a:t>
            </a:r>
            <a:r>
              <a:rPr lang="fr-FR" smtClean="0">
                <a:solidFill>
                  <a:srgbClr val="FF0000"/>
                </a:solidFill>
              </a:rPr>
              <a:t/>
            </a:r>
            <a:br>
              <a:rPr lang="fr-FR" smtClean="0">
                <a:solidFill>
                  <a:srgbClr val="FF0000"/>
                </a:solidFill>
              </a:rPr>
            </a:br>
            <a:r>
              <a:rPr lang="fr-FR" sz="3200">
                <a:solidFill>
                  <a:srgbClr val="FF0000"/>
                </a:solidFill>
              </a:rPr>
              <a:t>exemple Du lycée Vaucanson</a:t>
            </a:r>
            <a:endParaRPr lang="fr-FR" smtClean="0">
              <a:solidFill>
                <a:srgbClr val="FF0000"/>
              </a:solidFill>
            </a:endParaRPr>
          </a:p>
        </p:txBody>
      </p:sp>
      <p:sp>
        <p:nvSpPr>
          <p:cNvPr id="44035" name="Espace réservé du contenu 2"/>
          <p:cNvSpPr>
            <a:spLocks noGrp="1"/>
          </p:cNvSpPr>
          <p:nvPr>
            <p:ph idx="1"/>
          </p:nvPr>
        </p:nvSpPr>
        <p:spPr/>
        <p:txBody>
          <a:bodyPr/>
          <a:lstStyle/>
          <a:p>
            <a:endParaRPr lang="fr-FR" smtClean="0"/>
          </a:p>
          <a:p>
            <a:endParaRPr lang="fr-FR" smtClean="0"/>
          </a:p>
          <a:p>
            <a:endParaRPr lang="fr-FR" smtClean="0"/>
          </a:p>
          <a:p>
            <a:endParaRPr lang="fr-FR" smtClean="0"/>
          </a:p>
          <a:p>
            <a:r>
              <a:rPr lang="fr-FR" smtClean="0"/>
              <a:t>2 ½ journées</a:t>
            </a:r>
          </a:p>
          <a:p>
            <a:pPr lvl="1"/>
            <a:r>
              <a:rPr lang="fr-FR" smtClean="0"/>
              <a:t>Lundi 13 juin matin</a:t>
            </a:r>
          </a:p>
          <a:p>
            <a:pPr lvl="1"/>
            <a:r>
              <a:rPr lang="fr-FR" smtClean="0"/>
              <a:t>Mercredi 7 septembre après-midi</a:t>
            </a:r>
          </a:p>
          <a:p>
            <a:pPr lvl="1"/>
            <a:endParaRPr lang="fr-FR" smtClean="0"/>
          </a:p>
          <a:p>
            <a:endParaRPr lang="fr-FR" smtClean="0"/>
          </a:p>
        </p:txBody>
      </p:sp>
      <p:pic>
        <p:nvPicPr>
          <p:cNvPr id="44036" name="Picture 4"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2133600"/>
            <a:ext cx="6532562"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043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p:txBody>
          <a:bodyPr/>
          <a:lstStyle/>
          <a:p>
            <a:endParaRPr lang="fr-FR" smtClean="0"/>
          </a:p>
        </p:txBody>
      </p:sp>
      <p:sp>
        <p:nvSpPr>
          <p:cNvPr id="45059" name="Espace réservé du contenu 2"/>
          <p:cNvSpPr>
            <a:spLocks noGrp="1"/>
          </p:cNvSpPr>
          <p:nvPr>
            <p:ph idx="1"/>
          </p:nvPr>
        </p:nvSpPr>
        <p:spPr/>
        <p:txBody>
          <a:bodyPr/>
          <a:lstStyle/>
          <a:p>
            <a:r>
              <a:rPr lang="fr-FR" smtClean="0"/>
              <a:t>Les 5 thématiques</a:t>
            </a:r>
          </a:p>
          <a:p>
            <a:endParaRPr lang="fr-FR" smtClean="0"/>
          </a:p>
          <a:p>
            <a:r>
              <a:rPr lang="fr-FR" smtClean="0"/>
              <a:t>le travail collaboratif</a:t>
            </a:r>
          </a:p>
          <a:p>
            <a:r>
              <a:rPr lang="fr-FR" smtClean="0"/>
              <a:t>les outils et les ressources à disposition</a:t>
            </a:r>
          </a:p>
          <a:p>
            <a:r>
              <a:rPr lang="fr-FR" smtClean="0"/>
              <a:t>la législation (cadre dans lequel on peut agir)</a:t>
            </a:r>
          </a:p>
          <a:p>
            <a:r>
              <a:rPr lang="fr-FR" smtClean="0"/>
              <a:t>l'identité numérique</a:t>
            </a:r>
          </a:p>
          <a:p>
            <a:r>
              <a:rPr lang="fr-FR" smtClean="0"/>
              <a:t>les usages numériques des jeunes</a:t>
            </a:r>
          </a:p>
          <a:p>
            <a:endParaRPr lang="fr-FR" smtClean="0"/>
          </a:p>
        </p:txBody>
      </p:sp>
    </p:spTree>
    <p:extLst>
      <p:ext uri="{BB962C8B-B14F-4D97-AF65-F5344CB8AC3E}">
        <p14:creationId xmlns:p14="http://schemas.microsoft.com/office/powerpoint/2010/main" val="700599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3"/>
          <p:cNvSpPr>
            <a:spLocks noGrp="1"/>
          </p:cNvSpPr>
          <p:nvPr>
            <p:ph type="title"/>
          </p:nvPr>
        </p:nvSpPr>
        <p:spPr/>
        <p:txBody>
          <a:bodyPr/>
          <a:lstStyle/>
          <a:p>
            <a:r>
              <a:rPr lang="fr-FR" smtClean="0">
                <a:solidFill>
                  <a:srgbClr val="FF0000"/>
                </a:solidFill>
              </a:rPr>
              <a:t> - Lundi 13 juin, 9h-13h -</a:t>
            </a:r>
            <a:br>
              <a:rPr lang="fr-FR" smtClean="0">
                <a:solidFill>
                  <a:srgbClr val="FF0000"/>
                </a:solidFill>
              </a:rPr>
            </a:br>
            <a:endParaRPr lang="fr-FR" smtClean="0">
              <a:solidFill>
                <a:srgbClr val="FF0000"/>
              </a:solidFill>
            </a:endParaRPr>
          </a:p>
        </p:txBody>
      </p:sp>
      <p:sp>
        <p:nvSpPr>
          <p:cNvPr id="46083" name="Espace réservé du contenu 4"/>
          <p:cNvSpPr>
            <a:spLocks noGrp="1"/>
          </p:cNvSpPr>
          <p:nvPr>
            <p:ph sz="half" idx="1"/>
          </p:nvPr>
        </p:nvSpPr>
        <p:spPr>
          <a:xfrm>
            <a:off x="1774825" y="1600201"/>
            <a:ext cx="5113338" cy="4525963"/>
          </a:xfrm>
        </p:spPr>
        <p:txBody>
          <a:bodyPr/>
          <a:lstStyle/>
          <a:p>
            <a:r>
              <a:rPr lang="fr-FR" smtClean="0"/>
              <a:t>1h de plénière</a:t>
            </a:r>
          </a:p>
          <a:p>
            <a:pPr lvl="1"/>
            <a:r>
              <a:rPr lang="fr-FR" smtClean="0"/>
              <a:t>Présentation générale</a:t>
            </a:r>
          </a:p>
          <a:p>
            <a:pPr lvl="1"/>
            <a:r>
              <a:rPr lang="fr-FR" smtClean="0"/>
              <a:t>SAMR et numérique : 2 exemples en sciences et en lettre</a:t>
            </a:r>
          </a:p>
          <a:p>
            <a:pPr lvl="1"/>
            <a:endParaRPr lang="fr-FR" smtClean="0"/>
          </a:p>
          <a:p>
            <a:r>
              <a:rPr lang="fr-FR" smtClean="0"/>
              <a:t>2 h en ateliers (outils, 20places)</a:t>
            </a:r>
          </a:p>
          <a:p>
            <a:pPr lvl="1"/>
            <a:r>
              <a:rPr lang="fr-FR" smtClean="0"/>
              <a:t>Moodle lv1</a:t>
            </a:r>
          </a:p>
          <a:p>
            <a:pPr lvl="1"/>
            <a:r>
              <a:rPr lang="fr-FR" smtClean="0"/>
              <a:t>Moodle lv2</a:t>
            </a:r>
          </a:p>
          <a:p>
            <a:pPr lvl="1"/>
            <a:r>
              <a:rPr lang="fr-FR" smtClean="0"/>
              <a:t>Réseau</a:t>
            </a:r>
          </a:p>
          <a:p>
            <a:pPr lvl="1"/>
            <a:r>
              <a:rPr lang="fr-FR" smtClean="0"/>
              <a:t>pédagobox</a:t>
            </a:r>
          </a:p>
        </p:txBody>
      </p:sp>
      <p:sp>
        <p:nvSpPr>
          <p:cNvPr id="46084" name="Espace réservé du contenu 5"/>
          <p:cNvSpPr>
            <a:spLocks noGrp="1"/>
          </p:cNvSpPr>
          <p:nvPr>
            <p:ph sz="half" idx="2"/>
          </p:nvPr>
        </p:nvSpPr>
        <p:spPr/>
        <p:txBody>
          <a:bodyPr/>
          <a:lstStyle/>
          <a:p>
            <a:endParaRPr lang="fr-FR" smtClean="0"/>
          </a:p>
        </p:txBody>
      </p:sp>
      <p:pic>
        <p:nvPicPr>
          <p:cNvPr id="46085" name="Picture 2" descr="Afficher l'image d'origine">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8526" y="1196975"/>
            <a:ext cx="2740025"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4" descr="Afficher l'image d'origin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751" y="4076700"/>
            <a:ext cx="145256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6" descr="Afficher l'image d'origine">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4063" y="4076700"/>
            <a:ext cx="1555750"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147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title"/>
          </p:nvPr>
        </p:nvSpPr>
        <p:spPr/>
        <p:txBody>
          <a:bodyPr/>
          <a:lstStyle/>
          <a:p>
            <a:r>
              <a:rPr lang="fr-FR" smtClean="0">
                <a:solidFill>
                  <a:srgbClr val="FF0000"/>
                </a:solidFill>
              </a:rPr>
              <a:t>- Mercredi 7 septembre ,14h-16h -</a:t>
            </a:r>
          </a:p>
        </p:txBody>
      </p:sp>
      <p:sp>
        <p:nvSpPr>
          <p:cNvPr id="47107" name="Espace réservé du contenu 2"/>
          <p:cNvSpPr>
            <a:spLocks noGrp="1"/>
          </p:cNvSpPr>
          <p:nvPr>
            <p:ph sz="half" idx="1"/>
          </p:nvPr>
        </p:nvSpPr>
        <p:spPr/>
        <p:txBody>
          <a:bodyPr/>
          <a:lstStyle/>
          <a:p>
            <a:r>
              <a:rPr lang="fr-FR" smtClean="0"/>
              <a:t>Plénière</a:t>
            </a:r>
          </a:p>
          <a:p>
            <a:endParaRPr lang="fr-FR" smtClean="0"/>
          </a:p>
          <a:p>
            <a:pPr lvl="1"/>
            <a:r>
              <a:rPr lang="fr-FR" smtClean="0"/>
              <a:t>quelques outils</a:t>
            </a:r>
          </a:p>
          <a:p>
            <a:pPr lvl="1"/>
            <a:r>
              <a:rPr lang="fr-FR" smtClean="0"/>
              <a:t>Identité numérique</a:t>
            </a:r>
          </a:p>
          <a:p>
            <a:pPr lvl="1"/>
            <a:endParaRPr lang="fr-FR" smtClean="0"/>
          </a:p>
          <a:p>
            <a:pPr lvl="1">
              <a:buFont typeface="Arial" panose="020B0604020202020204" pitchFamily="34" charset="0"/>
              <a:buNone/>
            </a:pPr>
            <a:endParaRPr lang="fr-FR" smtClean="0"/>
          </a:p>
          <a:p>
            <a:pPr lvl="1"/>
            <a:r>
              <a:rPr lang="fr-FR" smtClean="0"/>
              <a:t>Législation (kahoot et discussion)</a:t>
            </a:r>
          </a:p>
          <a:p>
            <a:pPr lvl="1"/>
            <a:endParaRPr lang="fr-FR" smtClean="0"/>
          </a:p>
          <a:p>
            <a:endParaRPr lang="fr-FR" smtClean="0"/>
          </a:p>
        </p:txBody>
      </p:sp>
      <p:sp>
        <p:nvSpPr>
          <p:cNvPr id="47108" name="Espace réservé du contenu 3"/>
          <p:cNvSpPr>
            <a:spLocks noGrp="1"/>
          </p:cNvSpPr>
          <p:nvPr>
            <p:ph sz="half" idx="2"/>
          </p:nvPr>
        </p:nvSpPr>
        <p:spPr/>
        <p:txBody>
          <a:bodyPr/>
          <a:lstStyle/>
          <a:p>
            <a:endParaRPr lang="fr-FR" smtClean="0"/>
          </a:p>
        </p:txBody>
      </p:sp>
      <p:pic>
        <p:nvPicPr>
          <p:cNvPr id="47109" name="Picture 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47334"/>
          <a:stretch>
            <a:fillRect/>
          </a:stretch>
        </p:blipFill>
        <p:spPr bwMode="auto">
          <a:xfrm>
            <a:off x="6383339" y="4292601"/>
            <a:ext cx="40163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2" descr="Afficher l'image d'origine">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6726" y="1700214"/>
            <a:ext cx="274002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535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p:txBody>
          <a:bodyPr/>
          <a:lstStyle/>
          <a:p>
            <a:r>
              <a:rPr lang="fr-FR" smtClean="0"/>
              <a:t>Vidéos des chefs d’établissement</a:t>
            </a:r>
          </a:p>
        </p:txBody>
      </p:sp>
      <p:sp>
        <p:nvSpPr>
          <p:cNvPr id="48131" name="Espace réservé du contenu 2"/>
          <p:cNvSpPr>
            <a:spLocks noGrp="1"/>
          </p:cNvSpPr>
          <p:nvPr>
            <p:ph idx="1"/>
          </p:nvPr>
        </p:nvSpPr>
        <p:spPr/>
        <p:txBody>
          <a:bodyPr/>
          <a:lstStyle/>
          <a:p>
            <a:endParaRPr lang="fr-FR" smtClean="0"/>
          </a:p>
        </p:txBody>
      </p:sp>
    </p:spTree>
    <p:extLst>
      <p:ext uri="{BB962C8B-B14F-4D97-AF65-F5344CB8AC3E}">
        <p14:creationId xmlns:p14="http://schemas.microsoft.com/office/powerpoint/2010/main" val="3132895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p:cNvSpPr>
            <a:spLocks noGrp="1"/>
          </p:cNvSpPr>
          <p:nvPr>
            <p:ph type="title"/>
          </p:nvPr>
        </p:nvSpPr>
        <p:spPr/>
        <p:txBody>
          <a:bodyPr/>
          <a:lstStyle/>
          <a:p>
            <a:endParaRPr lang="fr-FR" smtClean="0"/>
          </a:p>
        </p:txBody>
      </p:sp>
      <p:sp>
        <p:nvSpPr>
          <p:cNvPr id="49155" name="Espace réservé du contenu 2"/>
          <p:cNvSpPr>
            <a:spLocks noGrp="1"/>
          </p:cNvSpPr>
          <p:nvPr>
            <p:ph idx="1"/>
          </p:nvPr>
        </p:nvSpPr>
        <p:spPr/>
        <p:txBody>
          <a:bodyPr/>
          <a:lstStyle/>
          <a:p>
            <a:endParaRPr lang="fr-FR" smtClean="0"/>
          </a:p>
        </p:txBody>
      </p:sp>
      <p:sp>
        <p:nvSpPr>
          <p:cNvPr id="4" name="Rectangle 1"/>
          <p:cNvSpPr txBox="1">
            <a:spLocks noChangeArrowheads="1"/>
          </p:cNvSpPr>
          <p:nvPr/>
        </p:nvSpPr>
        <p:spPr bwMode="auto">
          <a:xfrm>
            <a:off x="1589088" y="273051"/>
            <a:ext cx="8882062" cy="1146175"/>
          </a:xfrm>
          <a:prstGeom prst="rect">
            <a:avLst/>
          </a:prstGeom>
          <a:solidFill>
            <a:srgbClr val="7DA647"/>
          </a:solidFill>
          <a:ln w="9525" cap="flat">
            <a:noFill/>
            <a:round/>
            <a:headEnd/>
            <a:tailEnd/>
          </a:ln>
          <a:effectLst/>
        </p:spPr>
        <p:txBody>
          <a:bodyPr lIns="0" tIns="35203" rIns="0" bIns="0" anchor="ct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fr-FR" sz="4000" b="1" kern="0" dirty="0">
                <a:solidFill>
                  <a:srgbClr val="000000"/>
                </a:solidFill>
                <a:latin typeface="+mj-lt"/>
                <a:ea typeface="+mj-ea"/>
                <a:cs typeface="+mj-cs"/>
              </a:rPr>
              <a:t>5. Quelques techniques d’animation</a:t>
            </a:r>
          </a:p>
        </p:txBody>
      </p:sp>
      <p:pic>
        <p:nvPicPr>
          <p:cNvPr id="49157"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9" y="2060576"/>
            <a:ext cx="7038975"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533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2063751" y="1628775"/>
            <a:ext cx="8226425" cy="1143000"/>
          </a:xfrm>
        </p:spPr>
        <p:txBody>
          <a:bodyPr rtlCol="0">
            <a:normAutofit fontScale="90000"/>
          </a:bodyPr>
          <a:lstStyle/>
          <a:p>
            <a:pPr>
              <a:defRPr/>
            </a:pPr>
            <a:r>
              <a:rPr lang="fr-FR" dirty="0" smtClean="0">
                <a:solidFill>
                  <a:srgbClr val="FF0000"/>
                </a:solidFill>
              </a:rPr>
              <a:t>- Tour de table –</a:t>
            </a:r>
            <a:r>
              <a:rPr lang="fr-FR" dirty="0" smtClean="0"/>
              <a:t/>
            </a:r>
            <a:br>
              <a:rPr lang="fr-FR" dirty="0" smtClean="0"/>
            </a:br>
            <a:r>
              <a:rPr lang="fr-FR" dirty="0" smtClean="0"/>
              <a:t/>
            </a:r>
            <a:br>
              <a:rPr lang="fr-FR" dirty="0" smtClean="0"/>
            </a:br>
            <a:r>
              <a:rPr lang="fr-FR" dirty="0" smtClean="0"/>
              <a:t/>
            </a:r>
            <a:br>
              <a:rPr lang="fr-FR" dirty="0" smtClean="0"/>
            </a:br>
            <a:r>
              <a:rPr lang="fr-FR" dirty="0" smtClean="0">
                <a:solidFill>
                  <a:srgbClr val="FF0000"/>
                </a:solidFill>
              </a:rPr>
              <a:t>présentation et attentes</a:t>
            </a:r>
            <a:r>
              <a:rPr lang="fr-FR" dirty="0" smtClean="0"/>
              <a:t/>
            </a:r>
            <a:br>
              <a:rPr lang="fr-FR" dirty="0" smtClean="0"/>
            </a:br>
            <a:endParaRPr lang="fr-FR" dirty="0" smtClean="0"/>
          </a:p>
        </p:txBody>
      </p:sp>
      <p:pic>
        <p:nvPicPr>
          <p:cNvPr id="20483"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201" y="3789363"/>
            <a:ext cx="166687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8300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supports d’animations</a:t>
            </a:r>
            <a:endParaRPr lang="fr-FR" dirty="0"/>
          </a:p>
        </p:txBody>
      </p:sp>
      <p:sp>
        <p:nvSpPr>
          <p:cNvPr id="3" name="Espace réservé du contenu 2"/>
          <p:cNvSpPr>
            <a:spLocks noGrp="1"/>
          </p:cNvSpPr>
          <p:nvPr>
            <p:ph idx="1"/>
          </p:nvPr>
        </p:nvSpPr>
        <p:spPr/>
        <p:txBody>
          <a:bodyPr>
            <a:normAutofit/>
          </a:bodyPr>
          <a:lstStyle/>
          <a:p>
            <a:r>
              <a:rPr lang="fr-FR" dirty="0" smtClean="0"/>
              <a:t>Diaporama : Textes</a:t>
            </a:r>
          </a:p>
          <a:p>
            <a:r>
              <a:rPr lang="fr-FR" dirty="0" smtClean="0"/>
              <a:t>Diaporama : Textes simplifiés</a:t>
            </a:r>
          </a:p>
          <a:p>
            <a:r>
              <a:rPr lang="fr-FR" dirty="0" smtClean="0"/>
              <a:t>Diaporama : Idées clés + images</a:t>
            </a:r>
          </a:p>
          <a:p>
            <a:r>
              <a:rPr lang="fr-FR" dirty="0" smtClean="0"/>
              <a:t>Diaporama 180’ : Idées clés + images</a:t>
            </a:r>
          </a:p>
          <a:p>
            <a:r>
              <a:rPr lang="fr-FR" dirty="0" smtClean="0"/>
              <a:t>Diaporama 180’ : Images</a:t>
            </a:r>
          </a:p>
          <a:p>
            <a:r>
              <a:rPr lang="fr-FR" dirty="0" err="1" smtClean="0"/>
              <a:t>PechaKucha</a:t>
            </a:r>
            <a:r>
              <a:rPr lang="fr-FR" dirty="0" smtClean="0"/>
              <a:t> (20x20) : Images</a:t>
            </a:r>
          </a:p>
          <a:p>
            <a:endParaRPr lang="fr-FR" dirty="0"/>
          </a:p>
        </p:txBody>
      </p:sp>
    </p:spTree>
    <p:extLst>
      <p:ext uri="{BB962C8B-B14F-4D97-AF65-F5344CB8AC3E}">
        <p14:creationId xmlns:p14="http://schemas.microsoft.com/office/powerpoint/2010/main" val="7010968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Diaporama : Textes</a:t>
            </a:r>
            <a:endParaRPr lang="fr-FR" dirty="0"/>
          </a:p>
        </p:txBody>
      </p:sp>
      <p:sp>
        <p:nvSpPr>
          <p:cNvPr id="3" name="Espace réservé du contenu 2"/>
          <p:cNvSpPr>
            <a:spLocks noGrp="1"/>
          </p:cNvSpPr>
          <p:nvPr>
            <p:ph idx="1"/>
          </p:nvPr>
        </p:nvSpPr>
        <p:spPr/>
        <p:txBody>
          <a:bodyPr>
            <a:normAutofit fontScale="92500" lnSpcReduction="20000"/>
          </a:bodyPr>
          <a:lstStyle/>
          <a:p>
            <a:pPr algn="just"/>
            <a:r>
              <a:rPr lang="fr-FR" dirty="0" err="1"/>
              <a:t>Itaque</a:t>
            </a:r>
            <a:r>
              <a:rPr lang="fr-FR" dirty="0"/>
              <a:t> </a:t>
            </a:r>
            <a:r>
              <a:rPr lang="fr-FR" dirty="0" err="1"/>
              <a:t>verae</a:t>
            </a:r>
            <a:r>
              <a:rPr lang="fr-FR" dirty="0"/>
              <a:t> </a:t>
            </a:r>
            <a:r>
              <a:rPr lang="fr-FR" dirty="0" err="1"/>
              <a:t>amicitiae</a:t>
            </a:r>
            <a:r>
              <a:rPr lang="fr-FR" dirty="0"/>
              <a:t> </a:t>
            </a:r>
            <a:r>
              <a:rPr lang="fr-FR" b="1" dirty="0" err="1"/>
              <a:t>difficillime</a:t>
            </a:r>
            <a:r>
              <a:rPr lang="fr-FR" b="1" dirty="0"/>
              <a:t> </a:t>
            </a:r>
            <a:r>
              <a:rPr lang="fr-FR" b="1" dirty="0" err="1"/>
              <a:t>reperiuntur</a:t>
            </a:r>
            <a:r>
              <a:rPr lang="fr-FR" b="1" dirty="0"/>
              <a:t> </a:t>
            </a:r>
            <a:r>
              <a:rPr lang="fr-FR" dirty="0"/>
              <a:t>in </a:t>
            </a:r>
            <a:r>
              <a:rPr lang="fr-FR" dirty="0" err="1"/>
              <a:t>iis</a:t>
            </a:r>
            <a:r>
              <a:rPr lang="fr-FR" dirty="0"/>
              <a:t> qui in </a:t>
            </a:r>
            <a:r>
              <a:rPr lang="fr-FR" dirty="0" err="1"/>
              <a:t>honoribus</a:t>
            </a:r>
            <a:r>
              <a:rPr lang="fr-FR" dirty="0"/>
              <a:t> </a:t>
            </a:r>
            <a:r>
              <a:rPr lang="fr-FR" dirty="0" err="1"/>
              <a:t>reque</a:t>
            </a:r>
            <a:r>
              <a:rPr lang="fr-FR" dirty="0"/>
              <a:t> </a:t>
            </a:r>
            <a:r>
              <a:rPr lang="fr-FR" dirty="0" err="1"/>
              <a:t>publica</a:t>
            </a:r>
            <a:r>
              <a:rPr lang="fr-FR" dirty="0"/>
              <a:t> </a:t>
            </a:r>
            <a:r>
              <a:rPr lang="fr-FR" dirty="0" err="1"/>
              <a:t>versantur</a:t>
            </a:r>
            <a:r>
              <a:rPr lang="fr-FR" dirty="0"/>
              <a:t>; </a:t>
            </a:r>
            <a:r>
              <a:rPr lang="fr-FR" dirty="0" err="1"/>
              <a:t>ubi</a:t>
            </a:r>
            <a:r>
              <a:rPr lang="fr-FR" dirty="0"/>
              <a:t> </a:t>
            </a:r>
            <a:r>
              <a:rPr lang="fr-FR" dirty="0" err="1"/>
              <a:t>enim</a:t>
            </a:r>
            <a:r>
              <a:rPr lang="fr-FR" dirty="0"/>
              <a:t> </a:t>
            </a:r>
            <a:r>
              <a:rPr lang="fr-FR" dirty="0" err="1"/>
              <a:t>istum</a:t>
            </a:r>
            <a:r>
              <a:rPr lang="fr-FR" dirty="0"/>
              <a:t> </a:t>
            </a:r>
            <a:r>
              <a:rPr lang="fr-FR" dirty="0" err="1"/>
              <a:t>invenias</a:t>
            </a:r>
            <a:r>
              <a:rPr lang="fr-FR" dirty="0"/>
              <a:t> qui </a:t>
            </a:r>
            <a:r>
              <a:rPr lang="fr-FR" dirty="0" err="1"/>
              <a:t>honorem</a:t>
            </a:r>
            <a:r>
              <a:rPr lang="fr-FR" dirty="0"/>
              <a:t> </a:t>
            </a:r>
            <a:r>
              <a:rPr lang="fr-FR" dirty="0" err="1"/>
              <a:t>amici</a:t>
            </a:r>
            <a:r>
              <a:rPr lang="fr-FR" dirty="0"/>
              <a:t> </a:t>
            </a:r>
            <a:r>
              <a:rPr lang="fr-FR" dirty="0" err="1"/>
              <a:t>anteponat</a:t>
            </a:r>
            <a:r>
              <a:rPr lang="fr-FR" dirty="0"/>
              <a:t> </a:t>
            </a:r>
            <a:r>
              <a:rPr lang="fr-FR" dirty="0" err="1"/>
              <a:t>suo</a:t>
            </a:r>
            <a:r>
              <a:rPr lang="fr-FR" dirty="0"/>
              <a:t>? Quid? </a:t>
            </a:r>
            <a:r>
              <a:rPr lang="fr-FR" dirty="0" err="1"/>
              <a:t>Haec</a:t>
            </a:r>
            <a:r>
              <a:rPr lang="fr-FR" dirty="0"/>
              <a:t> ut </a:t>
            </a:r>
            <a:r>
              <a:rPr lang="fr-FR" dirty="0" err="1"/>
              <a:t>omittam</a:t>
            </a:r>
            <a:r>
              <a:rPr lang="fr-FR" dirty="0"/>
              <a:t>, </a:t>
            </a:r>
            <a:r>
              <a:rPr lang="fr-FR" dirty="0" err="1"/>
              <a:t>quam</a:t>
            </a:r>
            <a:r>
              <a:rPr lang="fr-FR" dirty="0"/>
              <a:t> graves, </a:t>
            </a:r>
            <a:r>
              <a:rPr lang="fr-FR" dirty="0" err="1"/>
              <a:t>quam</a:t>
            </a:r>
            <a:r>
              <a:rPr lang="fr-FR" dirty="0"/>
              <a:t> difficiles </a:t>
            </a:r>
            <a:r>
              <a:rPr lang="fr-FR" dirty="0" err="1"/>
              <a:t>plerisque</a:t>
            </a:r>
            <a:r>
              <a:rPr lang="fr-FR" dirty="0"/>
              <a:t> </a:t>
            </a:r>
            <a:r>
              <a:rPr lang="fr-FR" dirty="0" err="1"/>
              <a:t>videntur</a:t>
            </a:r>
            <a:r>
              <a:rPr lang="fr-FR" dirty="0"/>
              <a:t> </a:t>
            </a:r>
            <a:r>
              <a:rPr lang="fr-FR" dirty="0" err="1"/>
              <a:t>calamitatum</a:t>
            </a:r>
            <a:r>
              <a:rPr lang="fr-FR" dirty="0"/>
              <a:t> </a:t>
            </a:r>
            <a:r>
              <a:rPr lang="fr-FR" dirty="0" err="1"/>
              <a:t>societates</a:t>
            </a:r>
            <a:r>
              <a:rPr lang="fr-FR" dirty="0"/>
              <a:t>! Ad </a:t>
            </a:r>
            <a:r>
              <a:rPr lang="fr-FR" dirty="0" err="1"/>
              <a:t>quas</a:t>
            </a:r>
            <a:r>
              <a:rPr lang="fr-FR" dirty="0"/>
              <a:t> non est facile </a:t>
            </a:r>
            <a:r>
              <a:rPr lang="fr-FR" dirty="0" err="1"/>
              <a:t>inventu</a:t>
            </a:r>
            <a:r>
              <a:rPr lang="fr-FR" dirty="0"/>
              <a:t> qui descendant. </a:t>
            </a:r>
            <a:r>
              <a:rPr lang="fr-FR" dirty="0" err="1"/>
              <a:t>Quamquam</a:t>
            </a:r>
            <a:r>
              <a:rPr lang="fr-FR" dirty="0"/>
              <a:t> Ennius </a:t>
            </a:r>
            <a:r>
              <a:rPr lang="fr-FR" dirty="0" err="1"/>
              <a:t>recte</a:t>
            </a:r>
            <a:r>
              <a:rPr lang="fr-FR" dirty="0"/>
              <a:t>.</a:t>
            </a:r>
          </a:p>
          <a:p>
            <a:pPr algn="just"/>
            <a:r>
              <a:rPr lang="fr-FR" dirty="0" err="1"/>
              <a:t>Principium</a:t>
            </a:r>
            <a:r>
              <a:rPr lang="fr-FR" dirty="0"/>
              <a:t> </a:t>
            </a:r>
            <a:r>
              <a:rPr lang="fr-FR" dirty="0" err="1"/>
              <a:t>autem</a:t>
            </a:r>
            <a:r>
              <a:rPr lang="fr-FR" dirty="0"/>
              <a:t> </a:t>
            </a:r>
            <a:r>
              <a:rPr lang="fr-FR" dirty="0" err="1"/>
              <a:t>unde</a:t>
            </a:r>
            <a:r>
              <a:rPr lang="fr-FR" dirty="0"/>
              <a:t> </a:t>
            </a:r>
            <a:r>
              <a:rPr lang="fr-FR" dirty="0" err="1"/>
              <a:t>latius</a:t>
            </a:r>
            <a:r>
              <a:rPr lang="fr-FR" dirty="0"/>
              <a:t> se </a:t>
            </a:r>
            <a:r>
              <a:rPr lang="fr-FR" dirty="0" err="1"/>
              <a:t>funditabat</a:t>
            </a:r>
            <a:r>
              <a:rPr lang="fr-FR" dirty="0"/>
              <a:t>, </a:t>
            </a:r>
            <a:r>
              <a:rPr lang="fr-FR" dirty="0" err="1"/>
              <a:t>emersit</a:t>
            </a:r>
            <a:r>
              <a:rPr lang="fr-FR" dirty="0"/>
              <a:t> ex </a:t>
            </a:r>
            <a:r>
              <a:rPr lang="fr-FR" dirty="0" err="1"/>
              <a:t>negotio</a:t>
            </a:r>
            <a:r>
              <a:rPr lang="fr-FR" dirty="0"/>
              <a:t> </a:t>
            </a:r>
            <a:r>
              <a:rPr lang="fr-FR" dirty="0" err="1"/>
              <a:t>tali</a:t>
            </a:r>
            <a:r>
              <a:rPr lang="fr-FR" dirty="0"/>
              <a:t>. </a:t>
            </a:r>
            <a:r>
              <a:rPr lang="fr-FR" dirty="0" err="1"/>
              <a:t>Chilo</a:t>
            </a:r>
            <a:r>
              <a:rPr lang="fr-FR" dirty="0"/>
              <a:t> ex </a:t>
            </a:r>
            <a:r>
              <a:rPr lang="fr-FR" dirty="0" err="1"/>
              <a:t>vicario</a:t>
            </a:r>
            <a:r>
              <a:rPr lang="fr-FR" dirty="0"/>
              <a:t> et </a:t>
            </a:r>
            <a:r>
              <a:rPr lang="fr-FR" dirty="0" err="1"/>
              <a:t>coniux</a:t>
            </a:r>
            <a:r>
              <a:rPr lang="fr-FR" dirty="0"/>
              <a:t> </a:t>
            </a:r>
            <a:r>
              <a:rPr lang="fr-FR" dirty="0" err="1"/>
              <a:t>eius</a:t>
            </a:r>
            <a:r>
              <a:rPr lang="fr-FR" dirty="0"/>
              <a:t> </a:t>
            </a:r>
            <a:r>
              <a:rPr lang="fr-FR" b="1" dirty="0"/>
              <a:t>Maxima</a:t>
            </a:r>
            <a:r>
              <a:rPr lang="fr-FR" dirty="0"/>
              <a:t> nomine, </a:t>
            </a:r>
            <a:r>
              <a:rPr lang="fr-FR" dirty="0" err="1"/>
              <a:t>questi</a:t>
            </a:r>
            <a:r>
              <a:rPr lang="fr-FR" dirty="0"/>
              <a:t> </a:t>
            </a:r>
            <a:r>
              <a:rPr lang="fr-FR" dirty="0" err="1"/>
              <a:t>apud</a:t>
            </a:r>
            <a:r>
              <a:rPr lang="fr-FR" dirty="0"/>
              <a:t> </a:t>
            </a:r>
            <a:r>
              <a:rPr lang="fr-FR" dirty="0" err="1"/>
              <a:t>Olybrium</a:t>
            </a:r>
            <a:r>
              <a:rPr lang="fr-FR" dirty="0"/>
              <a:t> </a:t>
            </a:r>
            <a:r>
              <a:rPr lang="fr-FR" dirty="0" err="1"/>
              <a:t>ea</a:t>
            </a:r>
            <a:r>
              <a:rPr lang="fr-FR" dirty="0"/>
              <a:t> </a:t>
            </a:r>
            <a:r>
              <a:rPr lang="fr-FR" dirty="0" err="1"/>
              <a:t>tempestate</a:t>
            </a:r>
            <a:r>
              <a:rPr lang="fr-FR" dirty="0"/>
              <a:t> urbi </a:t>
            </a:r>
            <a:r>
              <a:rPr lang="fr-FR" dirty="0" err="1"/>
              <a:t>praefectum</a:t>
            </a:r>
            <a:r>
              <a:rPr lang="fr-FR" dirty="0"/>
              <a:t>, </a:t>
            </a:r>
            <a:r>
              <a:rPr lang="fr-FR" dirty="0" err="1"/>
              <a:t>vitamque</a:t>
            </a:r>
            <a:r>
              <a:rPr lang="fr-FR" dirty="0"/>
              <a:t> </a:t>
            </a:r>
            <a:r>
              <a:rPr lang="fr-FR" dirty="0" err="1"/>
              <a:t>suam</a:t>
            </a:r>
            <a:r>
              <a:rPr lang="fr-FR" dirty="0"/>
              <a:t> </a:t>
            </a:r>
            <a:r>
              <a:rPr lang="fr-FR" dirty="0" err="1"/>
              <a:t>venenis</a:t>
            </a:r>
            <a:r>
              <a:rPr lang="fr-FR" dirty="0"/>
              <a:t> </a:t>
            </a:r>
            <a:r>
              <a:rPr lang="fr-FR" dirty="0" err="1"/>
              <a:t>petitam</a:t>
            </a:r>
            <a:r>
              <a:rPr lang="fr-FR" dirty="0"/>
              <a:t> </a:t>
            </a:r>
            <a:r>
              <a:rPr lang="fr-FR" dirty="0" err="1"/>
              <a:t>adseverantes</a:t>
            </a:r>
            <a:r>
              <a:rPr lang="fr-FR" dirty="0"/>
              <a:t> </a:t>
            </a:r>
            <a:r>
              <a:rPr lang="fr-FR" dirty="0" err="1"/>
              <a:t>inpetrarunt</a:t>
            </a:r>
            <a:r>
              <a:rPr lang="fr-FR" dirty="0"/>
              <a:t> ut hi, </a:t>
            </a:r>
            <a:r>
              <a:rPr lang="fr-FR" dirty="0" err="1"/>
              <a:t>quos</a:t>
            </a:r>
            <a:r>
              <a:rPr lang="fr-FR" dirty="0"/>
              <a:t> </a:t>
            </a:r>
            <a:r>
              <a:rPr lang="fr-FR" dirty="0" err="1"/>
              <a:t>suspectati</a:t>
            </a:r>
            <a:r>
              <a:rPr lang="fr-FR" dirty="0"/>
              <a:t> </a:t>
            </a:r>
            <a:r>
              <a:rPr lang="fr-FR" dirty="0" err="1"/>
              <a:t>sunt</a:t>
            </a:r>
            <a:r>
              <a:rPr lang="fr-FR" dirty="0"/>
              <a:t>, </a:t>
            </a:r>
            <a:r>
              <a:rPr lang="fr-FR" dirty="0" err="1"/>
              <a:t>ilico</a:t>
            </a:r>
            <a:r>
              <a:rPr lang="fr-FR" dirty="0"/>
              <a:t> </a:t>
            </a:r>
            <a:r>
              <a:rPr lang="fr-FR" dirty="0" err="1"/>
              <a:t>rapti</a:t>
            </a:r>
            <a:r>
              <a:rPr lang="fr-FR" dirty="0"/>
              <a:t> </a:t>
            </a:r>
            <a:r>
              <a:rPr lang="fr-FR" dirty="0" err="1"/>
              <a:t>conpingerentur</a:t>
            </a:r>
            <a:r>
              <a:rPr lang="fr-FR" dirty="0"/>
              <a:t> in vincula, </a:t>
            </a:r>
            <a:r>
              <a:rPr lang="fr-FR" dirty="0" err="1"/>
              <a:t>organarius</a:t>
            </a:r>
            <a:r>
              <a:rPr lang="fr-FR" dirty="0"/>
              <a:t> </a:t>
            </a:r>
            <a:r>
              <a:rPr lang="fr-FR" dirty="0" err="1"/>
              <a:t>Sericus</a:t>
            </a:r>
            <a:r>
              <a:rPr lang="fr-FR" dirty="0"/>
              <a:t> et </a:t>
            </a:r>
            <a:r>
              <a:rPr lang="fr-FR" dirty="0" err="1"/>
              <a:t>Asbolius</a:t>
            </a:r>
            <a:r>
              <a:rPr lang="fr-FR" dirty="0"/>
              <a:t> </a:t>
            </a:r>
            <a:r>
              <a:rPr lang="fr-FR" dirty="0" err="1"/>
              <a:t>palaestrita</a:t>
            </a:r>
            <a:r>
              <a:rPr lang="fr-FR" dirty="0"/>
              <a:t> et </a:t>
            </a:r>
            <a:r>
              <a:rPr lang="fr-FR" dirty="0" err="1"/>
              <a:t>aruspex</a:t>
            </a:r>
            <a:r>
              <a:rPr lang="fr-FR" dirty="0"/>
              <a:t> </a:t>
            </a:r>
            <a:r>
              <a:rPr lang="fr-FR" dirty="0" err="1"/>
              <a:t>Campensis</a:t>
            </a:r>
            <a:r>
              <a:rPr lang="fr-FR" dirty="0"/>
              <a:t>.</a:t>
            </a:r>
          </a:p>
          <a:p>
            <a:pPr algn="just"/>
            <a:r>
              <a:rPr lang="fr-FR" dirty="0"/>
              <a:t>Sed </a:t>
            </a:r>
            <a:r>
              <a:rPr lang="fr-FR" dirty="0" err="1"/>
              <a:t>tamen</a:t>
            </a:r>
            <a:r>
              <a:rPr lang="fr-FR" dirty="0"/>
              <a:t> </a:t>
            </a:r>
            <a:r>
              <a:rPr lang="fr-FR" dirty="0" err="1"/>
              <a:t>haec</a:t>
            </a:r>
            <a:r>
              <a:rPr lang="fr-FR" dirty="0"/>
              <a:t> cum </a:t>
            </a:r>
            <a:r>
              <a:rPr lang="fr-FR" dirty="0" err="1"/>
              <a:t>ita</a:t>
            </a:r>
            <a:r>
              <a:rPr lang="fr-FR" dirty="0"/>
              <a:t> </a:t>
            </a:r>
            <a:r>
              <a:rPr lang="fr-FR" dirty="0" err="1"/>
              <a:t>tutius</a:t>
            </a:r>
            <a:r>
              <a:rPr lang="fr-FR" dirty="0"/>
              <a:t> </a:t>
            </a:r>
            <a:r>
              <a:rPr lang="fr-FR" dirty="0" err="1"/>
              <a:t>observentur</a:t>
            </a:r>
            <a:r>
              <a:rPr lang="fr-FR" dirty="0"/>
              <a:t>, quidam </a:t>
            </a:r>
            <a:r>
              <a:rPr lang="fr-FR" dirty="0" err="1"/>
              <a:t>vigore</a:t>
            </a:r>
            <a:r>
              <a:rPr lang="fr-FR" dirty="0"/>
              <a:t> </a:t>
            </a:r>
            <a:r>
              <a:rPr lang="fr-FR" dirty="0" err="1"/>
              <a:t>artuum</a:t>
            </a:r>
            <a:r>
              <a:rPr lang="fr-FR" dirty="0"/>
              <a:t> </a:t>
            </a:r>
            <a:r>
              <a:rPr lang="fr-FR" dirty="0" err="1"/>
              <a:t>inminuto</a:t>
            </a:r>
            <a:r>
              <a:rPr lang="fr-FR" dirty="0"/>
              <a:t> </a:t>
            </a:r>
            <a:r>
              <a:rPr lang="fr-FR" dirty="0" err="1"/>
              <a:t>rogati</a:t>
            </a:r>
            <a:r>
              <a:rPr lang="fr-FR" dirty="0"/>
              <a:t> ad </a:t>
            </a:r>
            <a:r>
              <a:rPr lang="fr-FR" dirty="0" err="1"/>
              <a:t>nuptias</a:t>
            </a:r>
            <a:r>
              <a:rPr lang="fr-FR" dirty="0"/>
              <a:t> </a:t>
            </a:r>
            <a:r>
              <a:rPr lang="fr-FR" dirty="0" err="1"/>
              <a:t>ubi</a:t>
            </a:r>
            <a:r>
              <a:rPr lang="fr-FR" dirty="0"/>
              <a:t> </a:t>
            </a:r>
            <a:r>
              <a:rPr lang="fr-FR" dirty="0" err="1"/>
              <a:t>aurum</a:t>
            </a:r>
            <a:r>
              <a:rPr lang="fr-FR" dirty="0"/>
              <a:t> </a:t>
            </a:r>
            <a:r>
              <a:rPr lang="fr-FR" b="1" dirty="0" err="1"/>
              <a:t>dextris</a:t>
            </a:r>
            <a:r>
              <a:rPr lang="fr-FR" dirty="0"/>
              <a:t> </a:t>
            </a:r>
            <a:r>
              <a:rPr lang="fr-FR" b="1" dirty="0" err="1"/>
              <a:t>manibus</a:t>
            </a:r>
            <a:r>
              <a:rPr lang="fr-FR" dirty="0"/>
              <a:t> </a:t>
            </a:r>
            <a:r>
              <a:rPr lang="fr-FR" dirty="0" err="1"/>
              <a:t>cavatis</a:t>
            </a:r>
            <a:r>
              <a:rPr lang="fr-FR" dirty="0"/>
              <a:t> </a:t>
            </a:r>
            <a:r>
              <a:rPr lang="fr-FR" dirty="0" err="1"/>
              <a:t>offertur</a:t>
            </a:r>
            <a:r>
              <a:rPr lang="fr-FR" dirty="0"/>
              <a:t>, </a:t>
            </a:r>
            <a:r>
              <a:rPr lang="fr-FR" dirty="0" err="1"/>
              <a:t>inpigre</a:t>
            </a:r>
            <a:r>
              <a:rPr lang="fr-FR" dirty="0"/>
              <a:t> </a:t>
            </a:r>
            <a:r>
              <a:rPr lang="fr-FR" dirty="0" err="1"/>
              <a:t>vel</a:t>
            </a:r>
            <a:r>
              <a:rPr lang="fr-FR" dirty="0"/>
              <a:t> </a:t>
            </a:r>
            <a:r>
              <a:rPr lang="fr-FR" dirty="0" err="1"/>
              <a:t>usque</a:t>
            </a:r>
            <a:r>
              <a:rPr lang="fr-FR" dirty="0"/>
              <a:t> </a:t>
            </a:r>
            <a:r>
              <a:rPr lang="fr-FR" dirty="0" err="1"/>
              <a:t>Spoletium</a:t>
            </a:r>
            <a:r>
              <a:rPr lang="fr-FR" dirty="0"/>
              <a:t> </a:t>
            </a:r>
            <a:r>
              <a:rPr lang="fr-FR" dirty="0" err="1"/>
              <a:t>pergunt</a:t>
            </a:r>
            <a:r>
              <a:rPr lang="fr-FR" dirty="0"/>
              <a:t>. </a:t>
            </a:r>
            <a:r>
              <a:rPr lang="fr-FR" dirty="0" err="1"/>
              <a:t>haec</a:t>
            </a:r>
            <a:r>
              <a:rPr lang="fr-FR" dirty="0"/>
              <a:t> </a:t>
            </a:r>
            <a:r>
              <a:rPr lang="fr-FR" dirty="0" err="1"/>
              <a:t>nobilium</a:t>
            </a:r>
            <a:r>
              <a:rPr lang="fr-FR" dirty="0"/>
              <a:t> </a:t>
            </a:r>
            <a:r>
              <a:rPr lang="fr-FR" dirty="0" err="1"/>
              <a:t>sunt</a:t>
            </a:r>
            <a:r>
              <a:rPr lang="fr-FR" dirty="0"/>
              <a:t> </a:t>
            </a:r>
            <a:r>
              <a:rPr lang="fr-FR" dirty="0" err="1"/>
              <a:t>instituta</a:t>
            </a:r>
            <a:r>
              <a:rPr lang="fr-FR" dirty="0"/>
              <a:t>.</a:t>
            </a:r>
          </a:p>
          <a:p>
            <a:pPr algn="just"/>
            <a:endParaRPr lang="fr-FR" dirty="0"/>
          </a:p>
        </p:txBody>
      </p:sp>
    </p:spTree>
    <p:extLst>
      <p:ext uri="{BB962C8B-B14F-4D97-AF65-F5344CB8AC3E}">
        <p14:creationId xmlns:p14="http://schemas.microsoft.com/office/powerpoint/2010/main" val="2320997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Diaporama : Textes </a:t>
            </a:r>
            <a:r>
              <a:rPr lang="fr-FR" dirty="0" smtClean="0"/>
              <a:t>simplifiés</a:t>
            </a:r>
            <a:endParaRPr lang="fr-FR" dirty="0"/>
          </a:p>
        </p:txBody>
      </p:sp>
      <p:sp>
        <p:nvSpPr>
          <p:cNvPr id="3" name="Espace réservé du contenu 2"/>
          <p:cNvSpPr>
            <a:spLocks noGrp="1"/>
          </p:cNvSpPr>
          <p:nvPr>
            <p:ph idx="1"/>
          </p:nvPr>
        </p:nvSpPr>
        <p:spPr>
          <a:xfrm>
            <a:off x="838200" y="1825625"/>
            <a:ext cx="10515600" cy="4351338"/>
          </a:xfrm>
        </p:spPr>
        <p:txBody>
          <a:bodyPr>
            <a:normAutofit/>
          </a:bodyPr>
          <a:lstStyle/>
          <a:p>
            <a:pPr algn="just"/>
            <a:r>
              <a:rPr lang="fr-FR" sz="3600" dirty="0" err="1"/>
              <a:t>Itaque</a:t>
            </a:r>
            <a:r>
              <a:rPr lang="fr-FR" sz="3600" dirty="0"/>
              <a:t> </a:t>
            </a:r>
            <a:r>
              <a:rPr lang="fr-FR" sz="3600" dirty="0" err="1"/>
              <a:t>verae</a:t>
            </a:r>
            <a:r>
              <a:rPr lang="fr-FR" sz="3600" dirty="0"/>
              <a:t> </a:t>
            </a:r>
            <a:r>
              <a:rPr lang="fr-FR" sz="3600" dirty="0" err="1"/>
              <a:t>amicitiae</a:t>
            </a:r>
            <a:r>
              <a:rPr lang="fr-FR" sz="3600" dirty="0"/>
              <a:t> </a:t>
            </a:r>
            <a:r>
              <a:rPr lang="fr-FR" sz="3600" b="1" dirty="0" err="1"/>
              <a:t>difficillime</a:t>
            </a:r>
            <a:r>
              <a:rPr lang="fr-FR" sz="3600" b="1" dirty="0"/>
              <a:t> </a:t>
            </a:r>
            <a:r>
              <a:rPr lang="fr-FR" sz="3600" b="1" dirty="0" err="1"/>
              <a:t>reperiuntur</a:t>
            </a:r>
            <a:r>
              <a:rPr lang="fr-FR" sz="3600" dirty="0"/>
              <a:t> in </a:t>
            </a:r>
            <a:r>
              <a:rPr lang="fr-FR" sz="3600" dirty="0" err="1"/>
              <a:t>iis</a:t>
            </a:r>
            <a:r>
              <a:rPr lang="fr-FR" sz="3600" dirty="0"/>
              <a:t> qui in </a:t>
            </a:r>
            <a:r>
              <a:rPr lang="fr-FR" sz="3600" dirty="0" err="1"/>
              <a:t>honoribus</a:t>
            </a:r>
            <a:r>
              <a:rPr lang="fr-FR" sz="3600" dirty="0"/>
              <a:t> </a:t>
            </a:r>
            <a:r>
              <a:rPr lang="fr-FR" sz="3600" dirty="0" err="1"/>
              <a:t>reque</a:t>
            </a:r>
            <a:r>
              <a:rPr lang="fr-FR" sz="3600" dirty="0"/>
              <a:t> </a:t>
            </a:r>
            <a:r>
              <a:rPr lang="fr-FR" sz="3600" dirty="0" err="1"/>
              <a:t>publica</a:t>
            </a:r>
            <a:r>
              <a:rPr lang="fr-FR" sz="3600" dirty="0"/>
              <a:t> </a:t>
            </a:r>
            <a:r>
              <a:rPr lang="fr-FR" sz="3600" dirty="0" err="1" smtClean="0"/>
              <a:t>versantur</a:t>
            </a:r>
            <a:r>
              <a:rPr lang="fr-FR" sz="3600" dirty="0" smtClean="0"/>
              <a:t>.</a:t>
            </a:r>
            <a:endParaRPr lang="fr-FR" sz="3600" dirty="0"/>
          </a:p>
          <a:p>
            <a:pPr algn="just"/>
            <a:r>
              <a:rPr lang="fr-FR" sz="3600" dirty="0" err="1"/>
              <a:t>Principium</a:t>
            </a:r>
            <a:r>
              <a:rPr lang="fr-FR" sz="3600" dirty="0"/>
              <a:t> </a:t>
            </a:r>
            <a:r>
              <a:rPr lang="fr-FR" sz="3600" dirty="0" err="1"/>
              <a:t>autem</a:t>
            </a:r>
            <a:r>
              <a:rPr lang="fr-FR" sz="3600" dirty="0"/>
              <a:t> </a:t>
            </a:r>
            <a:r>
              <a:rPr lang="fr-FR" sz="3600" dirty="0" err="1"/>
              <a:t>unde</a:t>
            </a:r>
            <a:r>
              <a:rPr lang="fr-FR" sz="3600" dirty="0"/>
              <a:t> </a:t>
            </a:r>
            <a:r>
              <a:rPr lang="fr-FR" sz="3600" dirty="0" err="1"/>
              <a:t>latius</a:t>
            </a:r>
            <a:r>
              <a:rPr lang="fr-FR" sz="3600" dirty="0"/>
              <a:t> se </a:t>
            </a:r>
            <a:r>
              <a:rPr lang="fr-FR" sz="3600" dirty="0" err="1"/>
              <a:t>funditabat</a:t>
            </a:r>
            <a:r>
              <a:rPr lang="fr-FR" sz="3600" dirty="0"/>
              <a:t>, </a:t>
            </a:r>
            <a:r>
              <a:rPr lang="fr-FR" sz="3600" dirty="0" err="1"/>
              <a:t>emersit</a:t>
            </a:r>
            <a:r>
              <a:rPr lang="fr-FR" sz="3600" dirty="0"/>
              <a:t> ex </a:t>
            </a:r>
            <a:r>
              <a:rPr lang="fr-FR" sz="3600" dirty="0" err="1"/>
              <a:t>negotio</a:t>
            </a:r>
            <a:r>
              <a:rPr lang="fr-FR" sz="3600" dirty="0"/>
              <a:t> </a:t>
            </a:r>
            <a:r>
              <a:rPr lang="fr-FR" sz="3600" dirty="0" err="1"/>
              <a:t>tali</a:t>
            </a:r>
            <a:r>
              <a:rPr lang="fr-FR" sz="3600" dirty="0"/>
              <a:t>. </a:t>
            </a:r>
            <a:r>
              <a:rPr lang="fr-FR" sz="3600" dirty="0" err="1"/>
              <a:t>Chilo</a:t>
            </a:r>
            <a:r>
              <a:rPr lang="fr-FR" sz="3600" dirty="0"/>
              <a:t> ex </a:t>
            </a:r>
            <a:r>
              <a:rPr lang="fr-FR" sz="3600" dirty="0" err="1"/>
              <a:t>vicario</a:t>
            </a:r>
            <a:r>
              <a:rPr lang="fr-FR" sz="3600" dirty="0"/>
              <a:t> et </a:t>
            </a:r>
            <a:r>
              <a:rPr lang="fr-FR" sz="3600" dirty="0" err="1"/>
              <a:t>coniux</a:t>
            </a:r>
            <a:r>
              <a:rPr lang="fr-FR" sz="3600" dirty="0"/>
              <a:t> </a:t>
            </a:r>
            <a:r>
              <a:rPr lang="fr-FR" sz="3600" dirty="0" err="1"/>
              <a:t>eius</a:t>
            </a:r>
            <a:r>
              <a:rPr lang="fr-FR" sz="3600" dirty="0"/>
              <a:t> </a:t>
            </a:r>
            <a:r>
              <a:rPr lang="fr-FR" sz="3600" b="1" dirty="0"/>
              <a:t>Maxima</a:t>
            </a:r>
            <a:r>
              <a:rPr lang="fr-FR" sz="3600" dirty="0"/>
              <a:t> </a:t>
            </a:r>
            <a:r>
              <a:rPr lang="fr-FR" sz="3600" dirty="0" smtClean="0"/>
              <a:t>nomine.</a:t>
            </a:r>
            <a:endParaRPr lang="fr-FR" sz="3600" dirty="0"/>
          </a:p>
          <a:p>
            <a:pPr algn="just"/>
            <a:r>
              <a:rPr lang="fr-FR" sz="3600" dirty="0" smtClean="0"/>
              <a:t>Quidam </a:t>
            </a:r>
            <a:r>
              <a:rPr lang="fr-FR" sz="3600" dirty="0" err="1"/>
              <a:t>vigore</a:t>
            </a:r>
            <a:r>
              <a:rPr lang="fr-FR" sz="3600" dirty="0"/>
              <a:t> </a:t>
            </a:r>
            <a:r>
              <a:rPr lang="fr-FR" sz="3600" dirty="0" err="1"/>
              <a:t>artuum</a:t>
            </a:r>
            <a:r>
              <a:rPr lang="fr-FR" sz="3600" dirty="0"/>
              <a:t> </a:t>
            </a:r>
            <a:r>
              <a:rPr lang="fr-FR" sz="3600" dirty="0" err="1"/>
              <a:t>inminuto</a:t>
            </a:r>
            <a:r>
              <a:rPr lang="fr-FR" sz="3600" dirty="0"/>
              <a:t> </a:t>
            </a:r>
            <a:r>
              <a:rPr lang="fr-FR" sz="3600" dirty="0" err="1"/>
              <a:t>rogati</a:t>
            </a:r>
            <a:r>
              <a:rPr lang="fr-FR" sz="3600" dirty="0"/>
              <a:t> ad </a:t>
            </a:r>
            <a:r>
              <a:rPr lang="fr-FR" sz="3600" dirty="0" err="1"/>
              <a:t>nuptias</a:t>
            </a:r>
            <a:r>
              <a:rPr lang="fr-FR" sz="3600" dirty="0"/>
              <a:t> </a:t>
            </a:r>
            <a:r>
              <a:rPr lang="fr-FR" sz="3600" dirty="0" err="1"/>
              <a:t>ubi</a:t>
            </a:r>
            <a:r>
              <a:rPr lang="fr-FR" sz="3600" dirty="0"/>
              <a:t> </a:t>
            </a:r>
            <a:r>
              <a:rPr lang="fr-FR" sz="3600" dirty="0" err="1"/>
              <a:t>aurum</a:t>
            </a:r>
            <a:r>
              <a:rPr lang="fr-FR" sz="3600" dirty="0"/>
              <a:t> </a:t>
            </a:r>
            <a:r>
              <a:rPr lang="fr-FR" sz="3600" b="1" dirty="0" err="1"/>
              <a:t>dextris</a:t>
            </a:r>
            <a:r>
              <a:rPr lang="fr-FR" sz="3600" dirty="0"/>
              <a:t> </a:t>
            </a:r>
            <a:r>
              <a:rPr lang="fr-FR" sz="3600" b="1" dirty="0" err="1"/>
              <a:t>manibus</a:t>
            </a:r>
            <a:r>
              <a:rPr lang="fr-FR" sz="3600" dirty="0"/>
              <a:t> </a:t>
            </a:r>
            <a:r>
              <a:rPr lang="fr-FR" sz="3600" dirty="0" err="1"/>
              <a:t>cavatis</a:t>
            </a:r>
            <a:r>
              <a:rPr lang="fr-FR" sz="3600" dirty="0"/>
              <a:t> </a:t>
            </a:r>
            <a:r>
              <a:rPr lang="fr-FR" sz="3600" dirty="0" err="1"/>
              <a:t>offertur</a:t>
            </a:r>
            <a:r>
              <a:rPr lang="fr-FR" sz="3600" dirty="0"/>
              <a:t>, </a:t>
            </a:r>
            <a:r>
              <a:rPr lang="fr-FR" sz="3600" dirty="0" err="1"/>
              <a:t>inpigre</a:t>
            </a:r>
            <a:r>
              <a:rPr lang="fr-FR" sz="3600" dirty="0"/>
              <a:t> </a:t>
            </a:r>
            <a:r>
              <a:rPr lang="fr-FR" sz="3600" dirty="0" err="1"/>
              <a:t>vel</a:t>
            </a:r>
            <a:r>
              <a:rPr lang="fr-FR" sz="3600" dirty="0"/>
              <a:t> </a:t>
            </a:r>
            <a:r>
              <a:rPr lang="fr-FR" sz="3600" dirty="0" err="1"/>
              <a:t>usque</a:t>
            </a:r>
            <a:r>
              <a:rPr lang="fr-FR" sz="3600" dirty="0"/>
              <a:t> </a:t>
            </a:r>
            <a:r>
              <a:rPr lang="fr-FR" sz="3600" dirty="0" err="1"/>
              <a:t>Spoletium</a:t>
            </a:r>
            <a:r>
              <a:rPr lang="fr-FR" sz="3600" dirty="0"/>
              <a:t> </a:t>
            </a:r>
            <a:r>
              <a:rPr lang="fr-FR" sz="3600" dirty="0" err="1" smtClean="0"/>
              <a:t>pergunt</a:t>
            </a:r>
            <a:r>
              <a:rPr lang="fr-FR" sz="3600" dirty="0" smtClean="0"/>
              <a:t>.</a:t>
            </a:r>
            <a:endParaRPr lang="fr-FR" sz="3600" dirty="0"/>
          </a:p>
        </p:txBody>
      </p:sp>
    </p:spTree>
    <p:extLst>
      <p:ext uri="{BB962C8B-B14F-4D97-AF65-F5344CB8AC3E}">
        <p14:creationId xmlns:p14="http://schemas.microsoft.com/office/powerpoint/2010/main" val="15919242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Diaporama : Textes simplifiés + images</a:t>
            </a:r>
            <a:endParaRPr lang="fr-FR" dirty="0"/>
          </a:p>
        </p:txBody>
      </p:sp>
      <p:sp>
        <p:nvSpPr>
          <p:cNvPr id="3" name="Espace réservé du contenu 2"/>
          <p:cNvSpPr>
            <a:spLocks noGrp="1"/>
          </p:cNvSpPr>
          <p:nvPr>
            <p:ph idx="1"/>
          </p:nvPr>
        </p:nvSpPr>
        <p:spPr>
          <a:xfrm>
            <a:off x="838200" y="1825625"/>
            <a:ext cx="6593282" cy="4351338"/>
          </a:xfrm>
        </p:spPr>
        <p:txBody>
          <a:bodyPr>
            <a:normAutofit/>
          </a:bodyPr>
          <a:lstStyle/>
          <a:p>
            <a:pPr algn="just"/>
            <a:r>
              <a:rPr lang="fr-FR" dirty="0" err="1"/>
              <a:t>Itaque</a:t>
            </a:r>
            <a:r>
              <a:rPr lang="fr-FR" dirty="0"/>
              <a:t> </a:t>
            </a:r>
            <a:r>
              <a:rPr lang="fr-FR" dirty="0" err="1"/>
              <a:t>verae</a:t>
            </a:r>
            <a:r>
              <a:rPr lang="fr-FR" dirty="0"/>
              <a:t> </a:t>
            </a:r>
            <a:r>
              <a:rPr lang="fr-FR" dirty="0" err="1"/>
              <a:t>amicitiae</a:t>
            </a:r>
            <a:r>
              <a:rPr lang="fr-FR" dirty="0"/>
              <a:t> </a:t>
            </a:r>
            <a:r>
              <a:rPr lang="fr-FR" b="1" dirty="0" err="1"/>
              <a:t>difficillime</a:t>
            </a:r>
            <a:r>
              <a:rPr lang="fr-FR" b="1" dirty="0"/>
              <a:t> </a:t>
            </a:r>
            <a:r>
              <a:rPr lang="fr-FR" b="1" dirty="0" err="1"/>
              <a:t>reperiuntur</a:t>
            </a:r>
            <a:r>
              <a:rPr lang="fr-FR" dirty="0"/>
              <a:t> in </a:t>
            </a:r>
            <a:r>
              <a:rPr lang="fr-FR" dirty="0" err="1"/>
              <a:t>iis</a:t>
            </a:r>
            <a:r>
              <a:rPr lang="fr-FR" dirty="0"/>
              <a:t> qui in </a:t>
            </a:r>
            <a:r>
              <a:rPr lang="fr-FR" dirty="0" err="1"/>
              <a:t>honoribus</a:t>
            </a:r>
            <a:r>
              <a:rPr lang="fr-FR" dirty="0"/>
              <a:t> </a:t>
            </a:r>
            <a:r>
              <a:rPr lang="fr-FR" dirty="0" err="1"/>
              <a:t>reque</a:t>
            </a:r>
            <a:r>
              <a:rPr lang="fr-FR" dirty="0"/>
              <a:t> </a:t>
            </a:r>
            <a:r>
              <a:rPr lang="fr-FR" dirty="0" err="1"/>
              <a:t>publica</a:t>
            </a:r>
            <a:r>
              <a:rPr lang="fr-FR" dirty="0"/>
              <a:t> </a:t>
            </a:r>
            <a:r>
              <a:rPr lang="fr-FR" dirty="0" err="1" smtClean="0"/>
              <a:t>versantur</a:t>
            </a:r>
            <a:r>
              <a:rPr lang="fr-FR" dirty="0" smtClean="0"/>
              <a:t>.</a:t>
            </a:r>
            <a:endParaRPr lang="fr-FR" dirty="0"/>
          </a:p>
          <a:p>
            <a:pPr algn="just"/>
            <a:r>
              <a:rPr lang="fr-FR" dirty="0" err="1"/>
              <a:t>Principium</a:t>
            </a:r>
            <a:r>
              <a:rPr lang="fr-FR" dirty="0"/>
              <a:t> </a:t>
            </a:r>
            <a:r>
              <a:rPr lang="fr-FR" dirty="0" err="1"/>
              <a:t>autem</a:t>
            </a:r>
            <a:r>
              <a:rPr lang="fr-FR" dirty="0"/>
              <a:t> </a:t>
            </a:r>
            <a:r>
              <a:rPr lang="fr-FR" dirty="0" err="1"/>
              <a:t>unde</a:t>
            </a:r>
            <a:r>
              <a:rPr lang="fr-FR" dirty="0"/>
              <a:t> </a:t>
            </a:r>
            <a:r>
              <a:rPr lang="fr-FR" dirty="0" err="1"/>
              <a:t>latius</a:t>
            </a:r>
            <a:r>
              <a:rPr lang="fr-FR" dirty="0"/>
              <a:t> se </a:t>
            </a:r>
            <a:r>
              <a:rPr lang="fr-FR" dirty="0" err="1"/>
              <a:t>funditabat</a:t>
            </a:r>
            <a:r>
              <a:rPr lang="fr-FR" dirty="0"/>
              <a:t>, </a:t>
            </a:r>
            <a:r>
              <a:rPr lang="fr-FR" dirty="0" err="1"/>
              <a:t>emersit</a:t>
            </a:r>
            <a:r>
              <a:rPr lang="fr-FR" dirty="0"/>
              <a:t> ex </a:t>
            </a:r>
            <a:r>
              <a:rPr lang="fr-FR" dirty="0" err="1"/>
              <a:t>negotio</a:t>
            </a:r>
            <a:r>
              <a:rPr lang="fr-FR" dirty="0"/>
              <a:t> </a:t>
            </a:r>
            <a:r>
              <a:rPr lang="fr-FR" dirty="0" err="1"/>
              <a:t>tali</a:t>
            </a:r>
            <a:r>
              <a:rPr lang="fr-FR" dirty="0"/>
              <a:t>. </a:t>
            </a:r>
            <a:r>
              <a:rPr lang="fr-FR" dirty="0" err="1"/>
              <a:t>Chilo</a:t>
            </a:r>
            <a:r>
              <a:rPr lang="fr-FR" dirty="0"/>
              <a:t> ex </a:t>
            </a:r>
            <a:r>
              <a:rPr lang="fr-FR" dirty="0" err="1"/>
              <a:t>vicario</a:t>
            </a:r>
            <a:r>
              <a:rPr lang="fr-FR" dirty="0"/>
              <a:t> et </a:t>
            </a:r>
            <a:r>
              <a:rPr lang="fr-FR" dirty="0" err="1"/>
              <a:t>coniux</a:t>
            </a:r>
            <a:r>
              <a:rPr lang="fr-FR" dirty="0"/>
              <a:t> </a:t>
            </a:r>
            <a:r>
              <a:rPr lang="fr-FR" dirty="0" err="1"/>
              <a:t>eius</a:t>
            </a:r>
            <a:r>
              <a:rPr lang="fr-FR" dirty="0"/>
              <a:t> </a:t>
            </a:r>
            <a:r>
              <a:rPr lang="fr-FR" b="1" dirty="0"/>
              <a:t>Maxima</a:t>
            </a:r>
            <a:r>
              <a:rPr lang="fr-FR" dirty="0"/>
              <a:t> </a:t>
            </a:r>
            <a:r>
              <a:rPr lang="fr-FR" dirty="0" smtClean="0"/>
              <a:t>nomine.</a:t>
            </a:r>
            <a:endParaRPr lang="fr-FR" dirty="0"/>
          </a:p>
          <a:p>
            <a:pPr algn="just"/>
            <a:r>
              <a:rPr lang="fr-FR" dirty="0" smtClean="0"/>
              <a:t>Quidam </a:t>
            </a:r>
            <a:r>
              <a:rPr lang="fr-FR" dirty="0" err="1"/>
              <a:t>vigore</a:t>
            </a:r>
            <a:r>
              <a:rPr lang="fr-FR" dirty="0"/>
              <a:t> </a:t>
            </a:r>
            <a:r>
              <a:rPr lang="fr-FR" dirty="0" err="1"/>
              <a:t>artuum</a:t>
            </a:r>
            <a:r>
              <a:rPr lang="fr-FR" dirty="0"/>
              <a:t> </a:t>
            </a:r>
            <a:r>
              <a:rPr lang="fr-FR" dirty="0" err="1"/>
              <a:t>inminuto</a:t>
            </a:r>
            <a:r>
              <a:rPr lang="fr-FR" dirty="0"/>
              <a:t> </a:t>
            </a:r>
            <a:r>
              <a:rPr lang="fr-FR" dirty="0" err="1"/>
              <a:t>rogati</a:t>
            </a:r>
            <a:r>
              <a:rPr lang="fr-FR" dirty="0"/>
              <a:t> ad </a:t>
            </a:r>
            <a:r>
              <a:rPr lang="fr-FR" dirty="0" err="1"/>
              <a:t>nuptias</a:t>
            </a:r>
            <a:r>
              <a:rPr lang="fr-FR" dirty="0"/>
              <a:t> </a:t>
            </a:r>
            <a:r>
              <a:rPr lang="fr-FR" dirty="0" err="1"/>
              <a:t>ubi</a:t>
            </a:r>
            <a:r>
              <a:rPr lang="fr-FR" dirty="0"/>
              <a:t> </a:t>
            </a:r>
            <a:r>
              <a:rPr lang="fr-FR" dirty="0" err="1"/>
              <a:t>aurum</a:t>
            </a:r>
            <a:r>
              <a:rPr lang="fr-FR" dirty="0"/>
              <a:t> </a:t>
            </a:r>
            <a:r>
              <a:rPr lang="fr-FR" b="1" dirty="0" err="1"/>
              <a:t>dextris</a:t>
            </a:r>
            <a:r>
              <a:rPr lang="fr-FR" dirty="0"/>
              <a:t> </a:t>
            </a:r>
            <a:r>
              <a:rPr lang="fr-FR" b="1" dirty="0" err="1"/>
              <a:t>manibus</a:t>
            </a:r>
            <a:r>
              <a:rPr lang="fr-FR" dirty="0"/>
              <a:t> </a:t>
            </a:r>
            <a:r>
              <a:rPr lang="fr-FR" dirty="0" err="1"/>
              <a:t>cavatis</a:t>
            </a:r>
            <a:r>
              <a:rPr lang="fr-FR" dirty="0"/>
              <a:t> </a:t>
            </a:r>
            <a:r>
              <a:rPr lang="fr-FR" dirty="0" err="1"/>
              <a:t>offertur</a:t>
            </a:r>
            <a:r>
              <a:rPr lang="fr-FR" dirty="0"/>
              <a:t>, </a:t>
            </a:r>
            <a:r>
              <a:rPr lang="fr-FR" dirty="0" err="1"/>
              <a:t>inpigre</a:t>
            </a:r>
            <a:r>
              <a:rPr lang="fr-FR" dirty="0"/>
              <a:t> </a:t>
            </a:r>
            <a:r>
              <a:rPr lang="fr-FR" dirty="0" err="1"/>
              <a:t>vel</a:t>
            </a:r>
            <a:r>
              <a:rPr lang="fr-FR" dirty="0"/>
              <a:t> </a:t>
            </a:r>
            <a:r>
              <a:rPr lang="fr-FR" dirty="0" err="1"/>
              <a:t>usque</a:t>
            </a:r>
            <a:r>
              <a:rPr lang="fr-FR" dirty="0"/>
              <a:t> </a:t>
            </a:r>
            <a:r>
              <a:rPr lang="fr-FR" dirty="0" err="1"/>
              <a:t>Spoletium</a:t>
            </a:r>
            <a:r>
              <a:rPr lang="fr-FR" dirty="0"/>
              <a:t> </a:t>
            </a:r>
            <a:r>
              <a:rPr lang="fr-FR" dirty="0" err="1" smtClean="0"/>
              <a:t>pergunt</a:t>
            </a:r>
            <a:r>
              <a:rPr lang="fr-FR" dirty="0" smtClean="0"/>
              <a:t>.</a:t>
            </a:r>
            <a:endParaRPr lang="fr-FR" dirty="0"/>
          </a:p>
          <a:p>
            <a:pPr algn="just"/>
            <a:endParaRPr lang="fr-FR" dirty="0"/>
          </a:p>
        </p:txBody>
      </p:sp>
      <p:pic>
        <p:nvPicPr>
          <p:cNvPr id="1026" name="Picture 2" descr="Afficher l'image d'origine"/>
          <p:cNvPicPr>
            <a:picLocks noChangeAspect="1" noChangeArrowheads="1"/>
          </p:cNvPicPr>
          <p:nvPr/>
        </p:nvPicPr>
        <p:blipFill rotWithShape="1">
          <a:blip r:embed="rId2">
            <a:extLst>
              <a:ext uri="{28A0092B-C50C-407E-A947-70E740481C1C}">
                <a14:useLocalDpi xmlns:a14="http://schemas.microsoft.com/office/drawing/2010/main" val="0"/>
              </a:ext>
            </a:extLst>
          </a:blip>
          <a:srcRect l="31466"/>
          <a:stretch/>
        </p:blipFill>
        <p:spPr bwMode="auto">
          <a:xfrm>
            <a:off x="7960036" y="1465016"/>
            <a:ext cx="3118475" cy="28475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http://www.gralon.net/articles/vignettes/thumb-les-5-bonnes-raisons-de-faire-du-latin-au-college-724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0036" y="4467144"/>
            <a:ext cx="3118475" cy="21582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156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Diaporama (180’): Idées clés + images</a:t>
            </a:r>
            <a:endParaRPr lang="fr-FR" dirty="0"/>
          </a:p>
        </p:txBody>
      </p:sp>
      <p:sp>
        <p:nvSpPr>
          <p:cNvPr id="3" name="Espace réservé du contenu 2"/>
          <p:cNvSpPr>
            <a:spLocks noGrp="1"/>
          </p:cNvSpPr>
          <p:nvPr>
            <p:ph idx="1"/>
          </p:nvPr>
        </p:nvSpPr>
        <p:spPr>
          <a:xfrm>
            <a:off x="838200" y="1825625"/>
            <a:ext cx="6593282" cy="4351338"/>
          </a:xfrm>
        </p:spPr>
        <p:txBody>
          <a:bodyPr>
            <a:normAutofit/>
          </a:bodyPr>
          <a:lstStyle/>
          <a:p>
            <a:pPr algn="just"/>
            <a:r>
              <a:rPr lang="fr-FR" b="1" dirty="0" err="1" smtClean="0"/>
              <a:t>Difficillime</a:t>
            </a:r>
            <a:r>
              <a:rPr lang="fr-FR" b="1" dirty="0" smtClean="0"/>
              <a:t> </a:t>
            </a:r>
            <a:r>
              <a:rPr lang="fr-FR" b="1" dirty="0" err="1" smtClean="0"/>
              <a:t>reperiuntur</a:t>
            </a:r>
            <a:endParaRPr lang="fr-FR" dirty="0" smtClean="0"/>
          </a:p>
          <a:p>
            <a:pPr algn="just"/>
            <a:r>
              <a:rPr lang="fr-FR" b="1" dirty="0" smtClean="0"/>
              <a:t>Maxima</a:t>
            </a:r>
            <a:r>
              <a:rPr lang="fr-FR" dirty="0" smtClean="0"/>
              <a:t> </a:t>
            </a:r>
            <a:r>
              <a:rPr lang="fr-FR" b="1" dirty="0" smtClean="0"/>
              <a:t>nomine</a:t>
            </a:r>
            <a:endParaRPr lang="fr-FR" dirty="0" smtClean="0"/>
          </a:p>
          <a:p>
            <a:pPr algn="just"/>
            <a:r>
              <a:rPr lang="fr-FR" b="1" dirty="0" err="1" smtClean="0"/>
              <a:t>Dextris</a:t>
            </a:r>
            <a:r>
              <a:rPr lang="fr-FR" dirty="0" smtClean="0"/>
              <a:t> </a:t>
            </a:r>
            <a:r>
              <a:rPr lang="fr-FR" b="1" dirty="0" err="1" smtClean="0"/>
              <a:t>manibus</a:t>
            </a:r>
            <a:endParaRPr lang="fr-FR" dirty="0"/>
          </a:p>
          <a:p>
            <a:pPr algn="just"/>
            <a:endParaRPr lang="fr-FR" dirty="0"/>
          </a:p>
        </p:txBody>
      </p:sp>
      <p:pic>
        <p:nvPicPr>
          <p:cNvPr id="1026" name="Picture 2" descr="Afficher l'image d'origine"/>
          <p:cNvPicPr>
            <a:picLocks noChangeAspect="1" noChangeArrowheads="1"/>
          </p:cNvPicPr>
          <p:nvPr/>
        </p:nvPicPr>
        <p:blipFill rotWithShape="1">
          <a:blip r:embed="rId2">
            <a:extLst>
              <a:ext uri="{28A0092B-C50C-407E-A947-70E740481C1C}">
                <a14:useLocalDpi xmlns:a14="http://schemas.microsoft.com/office/drawing/2010/main" val="0"/>
              </a:ext>
            </a:extLst>
          </a:blip>
          <a:srcRect l="31466"/>
          <a:stretch/>
        </p:blipFill>
        <p:spPr bwMode="auto">
          <a:xfrm>
            <a:off x="6318334" y="1916966"/>
            <a:ext cx="4813033" cy="43949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http://www.gralon.net/articles/vignettes/thumb-les-5-bonnes-raisons-de-faire-du-latin-au-college-724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470" y="3519230"/>
            <a:ext cx="4035077" cy="27926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3230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Diaporama (180’): Images</a:t>
            </a:r>
            <a:endParaRPr lang="fr-FR" dirty="0"/>
          </a:p>
        </p:txBody>
      </p:sp>
      <p:pic>
        <p:nvPicPr>
          <p:cNvPr id="1026" name="Picture 2" descr="Afficher l'image d'origine"/>
          <p:cNvPicPr>
            <a:picLocks noChangeAspect="1" noChangeArrowheads="1"/>
          </p:cNvPicPr>
          <p:nvPr/>
        </p:nvPicPr>
        <p:blipFill rotWithShape="1">
          <a:blip r:embed="rId2">
            <a:extLst>
              <a:ext uri="{28A0092B-C50C-407E-A947-70E740481C1C}">
                <a14:useLocalDpi xmlns:a14="http://schemas.microsoft.com/office/drawing/2010/main" val="0"/>
              </a:ext>
            </a:extLst>
          </a:blip>
          <a:srcRect l="31466"/>
          <a:stretch/>
        </p:blipFill>
        <p:spPr bwMode="auto">
          <a:xfrm>
            <a:off x="768507" y="1690688"/>
            <a:ext cx="4813033" cy="43949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http://www.gralon.net/articles/vignettes/thumb-les-5-bonnes-raisons-de-faire-du-latin-au-college-724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466" y="2172627"/>
            <a:ext cx="5653814" cy="39129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1250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Diaporama : </a:t>
            </a:r>
            <a:r>
              <a:rPr lang="fr-FR" dirty="0" err="1" smtClean="0"/>
              <a:t>PechaKucha</a:t>
            </a:r>
            <a:r>
              <a:rPr lang="fr-FR" dirty="0" smtClean="0"/>
              <a:t> </a:t>
            </a:r>
            <a:r>
              <a:rPr lang="fr-FR" sz="3200" dirty="0" smtClean="0"/>
              <a:t>(20 images x 20 secondes)</a:t>
            </a:r>
            <a:endParaRPr lang="fr-FR" sz="3600" dirty="0"/>
          </a:p>
        </p:txBody>
      </p:sp>
      <p:pic>
        <p:nvPicPr>
          <p:cNvPr id="1026" name="Picture 2" descr="Afficher l'image d'origine"/>
          <p:cNvPicPr>
            <a:picLocks noChangeAspect="1" noChangeArrowheads="1"/>
          </p:cNvPicPr>
          <p:nvPr/>
        </p:nvPicPr>
        <p:blipFill rotWithShape="1">
          <a:blip r:embed="rId2">
            <a:extLst>
              <a:ext uri="{28A0092B-C50C-407E-A947-70E740481C1C}">
                <a14:useLocalDpi xmlns:a14="http://schemas.microsoft.com/office/drawing/2010/main" val="0"/>
              </a:ext>
            </a:extLst>
          </a:blip>
          <a:srcRect l="31466"/>
          <a:stretch/>
        </p:blipFill>
        <p:spPr bwMode="auto">
          <a:xfrm>
            <a:off x="3169848" y="1392550"/>
            <a:ext cx="5852303" cy="5343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5789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5122" name="Picture 2" descr="http://4.bp.blogspot.com/-DM4vx69ok90/VZ6dgNgpvvI/AAAAAAAABks/chyxsnpeCPY/s1600/louve%2Broma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774" y="0"/>
            <a:ext cx="9169399" cy="68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1947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Construire une présentation efficace</a:t>
            </a:r>
            <a:endParaRPr lang="fr-FR" dirty="0"/>
          </a:p>
        </p:txBody>
      </p:sp>
      <p:sp>
        <p:nvSpPr>
          <p:cNvPr id="3" name="Espace réservé du contenu 2"/>
          <p:cNvSpPr>
            <a:spLocks noGrp="1"/>
          </p:cNvSpPr>
          <p:nvPr>
            <p:ph idx="1"/>
          </p:nvPr>
        </p:nvSpPr>
        <p:spPr/>
        <p:txBody>
          <a:bodyPr>
            <a:normAutofit/>
          </a:bodyPr>
          <a:lstStyle/>
          <a:p>
            <a:r>
              <a:rPr lang="fr-FR" sz="3600" dirty="0" smtClean="0"/>
              <a:t>Savoir extraire un message simple.</a:t>
            </a:r>
          </a:p>
          <a:p>
            <a:endParaRPr lang="fr-FR" sz="3600" dirty="0" smtClean="0"/>
          </a:p>
          <a:p>
            <a:r>
              <a:rPr lang="fr-FR" sz="3600" dirty="0" smtClean="0"/>
              <a:t>Savoir théâtraliser sa présentation.</a:t>
            </a:r>
          </a:p>
          <a:p>
            <a:endParaRPr lang="fr-FR" sz="3600" dirty="0" smtClean="0"/>
          </a:p>
          <a:p>
            <a:r>
              <a:rPr lang="fr-FR" sz="3600" dirty="0" smtClean="0"/>
              <a:t>Savoir construire des diapositives attractives.</a:t>
            </a:r>
          </a:p>
          <a:p>
            <a:endParaRPr lang="fr-FR" sz="3600" dirty="0" smtClean="0"/>
          </a:p>
          <a:p>
            <a:pPr marL="0" indent="0">
              <a:buNone/>
            </a:pPr>
            <a:endParaRPr lang="fr-FR" sz="3600" dirty="0"/>
          </a:p>
        </p:txBody>
      </p:sp>
    </p:spTree>
    <p:extLst>
      <p:ext uri="{BB962C8B-B14F-4D97-AF65-F5344CB8AC3E}">
        <p14:creationId xmlns:p14="http://schemas.microsoft.com/office/powerpoint/2010/main" val="32504194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Extraire un message simple.</a:t>
            </a:r>
          </a:p>
        </p:txBody>
      </p:sp>
      <p:pic>
        <p:nvPicPr>
          <p:cNvPr id="3074" name="Picture 2" descr="Afficher l'image d'origine"/>
          <p:cNvPicPr>
            <a:picLocks noChangeAspect="1" noChangeArrowheads="1"/>
          </p:cNvPicPr>
          <p:nvPr/>
        </p:nvPicPr>
        <p:blipFill rotWithShape="1">
          <a:blip r:embed="rId2">
            <a:extLst>
              <a:ext uri="{28A0092B-C50C-407E-A947-70E740481C1C}">
                <a14:useLocalDpi xmlns:a14="http://schemas.microsoft.com/office/drawing/2010/main" val="0"/>
              </a:ext>
            </a:extLst>
          </a:blip>
          <a:srcRect b="4571"/>
          <a:stretch/>
        </p:blipFill>
        <p:spPr bwMode="auto">
          <a:xfrm>
            <a:off x="6326803" y="2075352"/>
            <a:ext cx="4046308" cy="3925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0449532" y="2770923"/>
            <a:ext cx="1189247" cy="2646878"/>
          </a:xfrm>
          <a:prstGeom prst="rect">
            <a:avLst/>
          </a:prstGeom>
          <a:noFill/>
        </p:spPr>
        <p:txBody>
          <a:bodyPr wrap="square" rtlCol="0">
            <a:spAutoFit/>
          </a:bodyPr>
          <a:lstStyle/>
          <a:p>
            <a:r>
              <a:rPr lang="fr-FR" sz="16600" dirty="0" smtClean="0"/>
              <a:t>?</a:t>
            </a:r>
            <a:endParaRPr lang="fr-FR" sz="16600" dirty="0"/>
          </a:p>
        </p:txBody>
      </p:sp>
      <p:sp>
        <p:nvSpPr>
          <p:cNvPr id="6" name="Espace réservé du contenu 2"/>
          <p:cNvSpPr>
            <a:spLocks noGrp="1"/>
          </p:cNvSpPr>
          <p:nvPr>
            <p:ph idx="1"/>
          </p:nvPr>
        </p:nvSpPr>
        <p:spPr>
          <a:xfrm>
            <a:off x="758367" y="5353728"/>
            <a:ext cx="3754942" cy="1142211"/>
          </a:xfrm>
        </p:spPr>
        <p:txBody>
          <a:bodyPr>
            <a:normAutofit/>
          </a:bodyPr>
          <a:lstStyle/>
          <a:p>
            <a:pPr marL="0" indent="0" algn="ctr">
              <a:buNone/>
            </a:pPr>
            <a:r>
              <a:rPr lang="fr-FR" sz="3600" dirty="0" smtClean="0"/>
              <a:t>Y a-t-il de l’eau sur Mars ?</a:t>
            </a:r>
          </a:p>
          <a:p>
            <a:endParaRPr lang="fr-FR" sz="3600" dirty="0"/>
          </a:p>
        </p:txBody>
      </p:sp>
      <p:pic>
        <p:nvPicPr>
          <p:cNvPr id="3076" name="Picture 4"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563" y="2104360"/>
            <a:ext cx="2962550" cy="2962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4315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FR" smtClean="0">
                <a:solidFill>
                  <a:srgbClr val="FF0000"/>
                </a:solidFill>
              </a:rPr>
              <a:t>- Connexion au PC -</a:t>
            </a:r>
          </a:p>
        </p:txBody>
      </p:sp>
      <p:sp>
        <p:nvSpPr>
          <p:cNvPr id="4" name="Espace réservé du texte 3"/>
          <p:cNvSpPr>
            <a:spLocks noGrp="1"/>
          </p:cNvSpPr>
          <p:nvPr>
            <p:ph type="body" idx="1"/>
          </p:nvPr>
        </p:nvSpPr>
        <p:spPr/>
        <p:txBody>
          <a:bodyPr/>
          <a:lstStyle/>
          <a:p>
            <a:pPr eaLnBrk="1" hangingPunct="1"/>
            <a:r>
              <a:rPr lang="fr-FR" sz="2900"/>
              <a:t>Vaucanson</a:t>
            </a:r>
            <a:endParaRPr lang="fr-FR" smtClean="0"/>
          </a:p>
        </p:txBody>
      </p:sp>
      <p:sp>
        <p:nvSpPr>
          <p:cNvPr id="3" name="Espace réservé du contenu 2"/>
          <p:cNvSpPr>
            <a:spLocks noGrp="1"/>
          </p:cNvSpPr>
          <p:nvPr>
            <p:ph sz="half" idx="2"/>
          </p:nvPr>
        </p:nvSpPr>
        <p:spPr/>
        <p:txBody>
          <a:bodyPr/>
          <a:lstStyle/>
          <a:p>
            <a:pPr marL="0" indent="0"/>
            <a:endParaRPr lang="fr-FR" smtClean="0"/>
          </a:p>
          <a:p>
            <a:pPr marL="0" indent="0"/>
            <a:r>
              <a:rPr lang="fr-FR" sz="2900"/>
              <a:t>Identifiant : visiteur.exterieur</a:t>
            </a:r>
          </a:p>
          <a:p>
            <a:pPr marL="0" indent="0"/>
            <a:endParaRPr lang="fr-FR" sz="2900"/>
          </a:p>
          <a:p>
            <a:pPr marL="0" indent="0"/>
            <a:endParaRPr lang="fr-FR" sz="2900"/>
          </a:p>
          <a:p>
            <a:pPr marL="0" indent="0"/>
            <a:r>
              <a:rPr lang="fr-FR" sz="2900"/>
              <a:t>Mot de passe : vaucanson</a:t>
            </a:r>
          </a:p>
          <a:p>
            <a:pPr marL="0" indent="0"/>
            <a:endParaRPr lang="fr-FR" smtClean="0"/>
          </a:p>
        </p:txBody>
      </p:sp>
      <p:sp>
        <p:nvSpPr>
          <p:cNvPr id="21509" name="Espace réservé du texte 6"/>
          <p:cNvSpPr>
            <a:spLocks noGrp="1"/>
          </p:cNvSpPr>
          <p:nvPr>
            <p:ph type="body" sz="quarter" idx="3"/>
          </p:nvPr>
        </p:nvSpPr>
        <p:spPr/>
        <p:txBody>
          <a:bodyPr/>
          <a:lstStyle/>
          <a:p>
            <a:pPr eaLnBrk="1" hangingPunct="1"/>
            <a:endParaRPr lang="fr-FR" smtClean="0"/>
          </a:p>
        </p:txBody>
      </p:sp>
      <p:sp>
        <p:nvSpPr>
          <p:cNvPr id="21510" name="Espace réservé du contenu 7"/>
          <p:cNvSpPr>
            <a:spLocks noGrp="1"/>
          </p:cNvSpPr>
          <p:nvPr>
            <p:ph sz="quarter" idx="4"/>
          </p:nvPr>
        </p:nvSpPr>
        <p:spPr/>
        <p:txBody>
          <a:bodyPr/>
          <a:lstStyle/>
          <a:p>
            <a:pPr eaLnBrk="1" hangingPunct="1"/>
            <a:endParaRPr lang="fr-FR" smtClean="0"/>
          </a:p>
        </p:txBody>
      </p:sp>
      <p:sp>
        <p:nvSpPr>
          <p:cNvPr id="21511" name="AutoShape 2" descr="Résultat de recherche d'images pour &quot;connection au pc humour&quot;"/>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sz="1800"/>
          </a:p>
        </p:txBody>
      </p:sp>
      <p:pic>
        <p:nvPicPr>
          <p:cNvPr id="21512" name="Picture 4"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t="3989" b="8244"/>
          <a:stretch>
            <a:fillRect/>
          </a:stretch>
        </p:blipFill>
        <p:spPr bwMode="auto">
          <a:xfrm>
            <a:off x="6097588" y="2422525"/>
            <a:ext cx="49149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908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grpId="1" nodeType="clickEffect">
                                  <p:stCondLst>
                                    <p:cond delay="0"/>
                                  </p:stCondLst>
                                  <p:childTnLst>
                                    <p:anim calcmode="lin" valueType="num">
                                      <p:cBhvr additive="base">
                                        <p:cTn id="14"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p:tgtEl>
                                          <p:spTgt spid="4">
                                            <p:txEl>
                                              <p:pRg st="0" end="0"/>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4">
                                            <p:txEl>
                                              <p:pRg st="0" end="0"/>
                                            </p:txEl>
                                          </p:spTgt>
                                        </p:tgtEl>
                                        <p:attrNameLst>
                                          <p:attrName>style.visibility</p:attrName>
                                        </p:attrNameLst>
                                      </p:cBhvr>
                                      <p:to>
                                        <p:strVal val="hidden"/>
                                      </p:to>
                                    </p:set>
                                  </p:childTnLst>
                                </p:cTn>
                              </p:par>
                              <p:par>
                                <p:cTn id="17" presetID="2" presetClass="exit" presetSubtype="4" fill="hold" grpId="1" nodeType="withEffect">
                                  <p:stCondLst>
                                    <p:cond delay="0"/>
                                  </p:stCondLst>
                                  <p:childTnLst>
                                    <p:anim calcmode="lin" valueType="num">
                                      <p:cBhvr additive="base">
                                        <p:cTn id="18"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1" end="1"/>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1" end="1"/>
                                            </p:txEl>
                                          </p:spTgt>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p:tgtEl>
                                          <p:spTgt spid="3">
                                            <p:txEl>
                                              <p:pRg st="4" end="4"/>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3" grpId="0" build="p"/>
      <p:bldP spid="3" grpI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Théâtraliser sa présentation</a:t>
            </a:r>
            <a:endParaRPr lang="fr-FR" dirty="0"/>
          </a:p>
        </p:txBody>
      </p:sp>
      <p:sp>
        <p:nvSpPr>
          <p:cNvPr id="3" name="Espace réservé du contenu 2"/>
          <p:cNvSpPr>
            <a:spLocks noGrp="1"/>
          </p:cNvSpPr>
          <p:nvPr>
            <p:ph idx="1"/>
          </p:nvPr>
        </p:nvSpPr>
        <p:spPr/>
        <p:txBody>
          <a:bodyPr>
            <a:normAutofit/>
          </a:bodyPr>
          <a:lstStyle/>
          <a:p>
            <a:endParaRPr lang="fr-FR" sz="3600" dirty="0" smtClean="0"/>
          </a:p>
          <a:p>
            <a:pPr marL="0" indent="0">
              <a:buNone/>
            </a:pPr>
            <a:endParaRPr lang="fr-FR" sz="3600" dirty="0"/>
          </a:p>
        </p:txBody>
      </p:sp>
      <p:sp>
        <p:nvSpPr>
          <p:cNvPr id="5" name="Espace réservé du contenu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600" dirty="0" smtClean="0"/>
              <a:t>Mobiliser le cerveau droit !</a:t>
            </a:r>
          </a:p>
          <a:p>
            <a:r>
              <a:rPr lang="fr-FR" sz="3600" dirty="0" smtClean="0"/>
              <a:t>L’émotion augmente très fortement l’intérêt et le souvenir.</a:t>
            </a:r>
          </a:p>
          <a:p>
            <a:endParaRPr lang="fr-FR" sz="3600" dirty="0"/>
          </a:p>
          <a:p>
            <a:endParaRPr lang="fr-FR" sz="3600" dirty="0"/>
          </a:p>
        </p:txBody>
      </p:sp>
      <p:sp>
        <p:nvSpPr>
          <p:cNvPr id="6" name="Rectangle 5"/>
          <p:cNvSpPr/>
          <p:nvPr/>
        </p:nvSpPr>
        <p:spPr>
          <a:xfrm>
            <a:off x="1235919" y="6212118"/>
            <a:ext cx="4361002" cy="369332"/>
          </a:xfrm>
          <a:prstGeom prst="rect">
            <a:avLst/>
          </a:prstGeom>
        </p:spPr>
        <p:txBody>
          <a:bodyPr wrap="none">
            <a:spAutoFit/>
          </a:bodyPr>
          <a:lstStyle/>
          <a:p>
            <a:r>
              <a:rPr lang="fr-FR" b="0" i="0" dirty="0" smtClean="0">
                <a:solidFill>
                  <a:srgbClr val="3B3835"/>
                </a:solidFill>
                <a:effectLst/>
                <a:latin typeface="Helvetica Neue"/>
              </a:rPr>
              <a:t>Que faisiez vous le 11 septembre 2016 ?</a:t>
            </a:r>
            <a:endParaRPr lang="fr-FR" dirty="0"/>
          </a:p>
        </p:txBody>
      </p:sp>
      <p:sp>
        <p:nvSpPr>
          <p:cNvPr id="7" name="Rectangle 6"/>
          <p:cNvSpPr/>
          <p:nvPr/>
        </p:nvSpPr>
        <p:spPr>
          <a:xfrm>
            <a:off x="6039602" y="6212118"/>
            <a:ext cx="4361002" cy="369332"/>
          </a:xfrm>
          <a:prstGeom prst="rect">
            <a:avLst/>
          </a:prstGeom>
        </p:spPr>
        <p:txBody>
          <a:bodyPr wrap="none">
            <a:spAutoFit/>
          </a:bodyPr>
          <a:lstStyle/>
          <a:p>
            <a:r>
              <a:rPr lang="fr-FR" b="0" i="0" dirty="0" smtClean="0">
                <a:solidFill>
                  <a:srgbClr val="3B3835"/>
                </a:solidFill>
                <a:effectLst/>
                <a:latin typeface="Helvetica Neue"/>
              </a:rPr>
              <a:t>Que faisiez vous le 11 septembre 2001 ?</a:t>
            </a:r>
            <a:endParaRPr lang="fr-FR" dirty="0"/>
          </a:p>
        </p:txBody>
      </p:sp>
      <p:pic>
        <p:nvPicPr>
          <p:cNvPr id="8194" name="Picture 2" descr="http://psychosolutions.fr/wp-content/uploads/2013/09/left-right-brain-300x2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9736" y="3457353"/>
            <a:ext cx="3404030" cy="253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5384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Construire des diapositives attractives</a:t>
            </a:r>
            <a:endParaRPr lang="fr-FR" dirty="0"/>
          </a:p>
        </p:txBody>
      </p:sp>
      <p:sp>
        <p:nvSpPr>
          <p:cNvPr id="3" name="Espace réservé du contenu 2"/>
          <p:cNvSpPr>
            <a:spLocks noGrp="1"/>
          </p:cNvSpPr>
          <p:nvPr>
            <p:ph idx="1"/>
          </p:nvPr>
        </p:nvSpPr>
        <p:spPr/>
        <p:txBody>
          <a:bodyPr>
            <a:normAutofit/>
          </a:bodyPr>
          <a:lstStyle/>
          <a:p>
            <a:r>
              <a:rPr lang="fr-FR" sz="3600" dirty="0" smtClean="0"/>
              <a:t>L’esthétique</a:t>
            </a:r>
          </a:p>
          <a:p>
            <a:r>
              <a:rPr lang="fr-FR" sz="3600" dirty="0" smtClean="0"/>
              <a:t>Le texte</a:t>
            </a:r>
          </a:p>
          <a:p>
            <a:r>
              <a:rPr lang="fr-FR" sz="3600" dirty="0" smtClean="0"/>
              <a:t>Les couleurs</a:t>
            </a:r>
          </a:p>
          <a:p>
            <a:r>
              <a:rPr lang="fr-FR" sz="3600" dirty="0" smtClean="0"/>
              <a:t>Le contenu</a:t>
            </a:r>
          </a:p>
          <a:p>
            <a:endParaRPr lang="fr-FR" sz="3600" dirty="0"/>
          </a:p>
          <a:p>
            <a:endParaRPr lang="fr-FR" sz="3600" dirty="0"/>
          </a:p>
        </p:txBody>
      </p:sp>
    </p:spTree>
    <p:extLst>
      <p:ext uri="{BB962C8B-B14F-4D97-AF65-F5344CB8AC3E}">
        <p14:creationId xmlns:p14="http://schemas.microsoft.com/office/powerpoint/2010/main" val="27294424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sz="4000" dirty="0" smtClean="0"/>
              <a:t>Les trois règles de l’esthétique </a:t>
            </a:r>
            <a:endParaRPr lang="fr-FR" sz="4000" dirty="0"/>
          </a:p>
        </p:txBody>
      </p:sp>
      <p:sp>
        <p:nvSpPr>
          <p:cNvPr id="7171" name="Rectangle 3"/>
          <p:cNvSpPr>
            <a:spLocks noGrp="1" noChangeArrowheads="1"/>
          </p:cNvSpPr>
          <p:nvPr>
            <p:ph type="body" idx="1"/>
          </p:nvPr>
        </p:nvSpPr>
        <p:spPr>
          <a:xfrm>
            <a:off x="1343026" y="3716339"/>
            <a:ext cx="3095625" cy="2160587"/>
          </a:xfrm>
        </p:spPr>
        <p:txBody>
          <a:bodyPr/>
          <a:lstStyle/>
          <a:p>
            <a:pPr>
              <a:lnSpc>
                <a:spcPct val="90000"/>
              </a:lnSpc>
              <a:buFontTx/>
              <a:buNone/>
            </a:pPr>
            <a:endParaRPr lang="fr-FR" sz="2000" dirty="0" smtClean="0"/>
          </a:p>
          <a:p>
            <a:pPr lvl="1">
              <a:lnSpc>
                <a:spcPct val="90000"/>
              </a:lnSpc>
            </a:pPr>
            <a:r>
              <a:rPr lang="fr-FR" sz="1900" dirty="0" smtClean="0"/>
              <a:t>Les diapositives doivent se ressembler </a:t>
            </a:r>
          </a:p>
          <a:p>
            <a:pPr lvl="1">
              <a:lnSpc>
                <a:spcPct val="90000"/>
              </a:lnSpc>
            </a:pPr>
            <a:r>
              <a:rPr lang="fr-FR" sz="1900" dirty="0" smtClean="0"/>
              <a:t>Les « phrases » doivent avoir la </a:t>
            </a:r>
            <a:br>
              <a:rPr lang="fr-FR" sz="1900" dirty="0" smtClean="0"/>
            </a:br>
            <a:r>
              <a:rPr lang="fr-FR" sz="1900" dirty="0" smtClean="0"/>
              <a:t>même structure</a:t>
            </a:r>
          </a:p>
          <a:p>
            <a:pPr>
              <a:lnSpc>
                <a:spcPct val="90000"/>
              </a:lnSpc>
              <a:buFontTx/>
              <a:buNone/>
            </a:pPr>
            <a:endParaRPr lang="fr-FR" sz="1900" dirty="0"/>
          </a:p>
        </p:txBody>
      </p:sp>
      <p:sp>
        <p:nvSpPr>
          <p:cNvPr id="7172" name="AutoShape 4"/>
          <p:cNvSpPr>
            <a:spLocks noChangeArrowheads="1"/>
          </p:cNvSpPr>
          <p:nvPr/>
        </p:nvSpPr>
        <p:spPr bwMode="auto">
          <a:xfrm>
            <a:off x="1701801" y="2565401"/>
            <a:ext cx="2665413" cy="1008063"/>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lnSpc>
                <a:spcPct val="80000"/>
              </a:lnSpc>
              <a:spcBef>
                <a:spcPct val="20000"/>
              </a:spcBef>
              <a:buClr>
                <a:srgbClr val="990000"/>
              </a:buClr>
            </a:pPr>
            <a:r>
              <a:rPr lang="fr-FR" sz="2400" b="1" dirty="0">
                <a:solidFill>
                  <a:srgbClr val="990000"/>
                </a:solidFill>
              </a:rPr>
              <a:t>Homogénéité</a:t>
            </a:r>
            <a:r>
              <a:rPr lang="fr-FR" sz="2400" dirty="0"/>
              <a:t> </a:t>
            </a:r>
          </a:p>
        </p:txBody>
      </p:sp>
      <p:sp>
        <p:nvSpPr>
          <p:cNvPr id="7174" name="AutoShape 6"/>
          <p:cNvSpPr>
            <a:spLocks noChangeArrowheads="1"/>
          </p:cNvSpPr>
          <p:nvPr/>
        </p:nvSpPr>
        <p:spPr bwMode="auto">
          <a:xfrm>
            <a:off x="4768850" y="2565401"/>
            <a:ext cx="2592388" cy="1008063"/>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r>
              <a:rPr lang="fr-FR" sz="2400" b="1">
                <a:solidFill>
                  <a:srgbClr val="990000"/>
                </a:solidFill>
              </a:rPr>
              <a:t>Parcimonie</a:t>
            </a:r>
          </a:p>
        </p:txBody>
      </p:sp>
      <p:sp>
        <p:nvSpPr>
          <p:cNvPr id="7175" name="AutoShape 7"/>
          <p:cNvSpPr>
            <a:spLocks noChangeArrowheads="1"/>
          </p:cNvSpPr>
          <p:nvPr/>
        </p:nvSpPr>
        <p:spPr bwMode="auto">
          <a:xfrm>
            <a:off x="7751764" y="2565401"/>
            <a:ext cx="2592387" cy="1008063"/>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lnSpc>
                <a:spcPct val="80000"/>
              </a:lnSpc>
              <a:spcBef>
                <a:spcPct val="20000"/>
              </a:spcBef>
              <a:buClr>
                <a:srgbClr val="990000"/>
              </a:buClr>
            </a:pPr>
            <a:r>
              <a:rPr lang="fr-FR" sz="2400" b="1">
                <a:solidFill>
                  <a:srgbClr val="990000"/>
                </a:solidFill>
              </a:rPr>
              <a:t>Mouvement</a:t>
            </a:r>
            <a:r>
              <a:rPr lang="fr-FR"/>
              <a:t> </a:t>
            </a:r>
          </a:p>
        </p:txBody>
      </p:sp>
      <p:sp>
        <p:nvSpPr>
          <p:cNvPr id="7177" name="Rectangle 9"/>
          <p:cNvSpPr>
            <a:spLocks noChangeArrowheads="1"/>
          </p:cNvSpPr>
          <p:nvPr/>
        </p:nvSpPr>
        <p:spPr bwMode="auto">
          <a:xfrm>
            <a:off x="4192589" y="3787775"/>
            <a:ext cx="3322637"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990000"/>
              </a:buClr>
              <a:buChar char="•"/>
              <a:defRPr sz="3200">
                <a:solidFill>
                  <a:schemeClr val="tx1"/>
                </a:solidFill>
                <a:latin typeface="Arial" panose="020B0604020202020204" pitchFamily="34" charset="0"/>
              </a:defRPr>
            </a:lvl1pPr>
            <a:lvl2pPr marL="742950" indent="-285750">
              <a:spcBef>
                <a:spcPct val="20000"/>
              </a:spcBef>
              <a:buClr>
                <a:srgbClr val="990000"/>
              </a:buClr>
              <a:buChar char="•"/>
              <a:defRPr sz="2800">
                <a:solidFill>
                  <a:schemeClr val="tx1"/>
                </a:solidFill>
                <a:latin typeface="Arial" panose="020B0604020202020204" pitchFamily="34" charset="0"/>
              </a:defRPr>
            </a:lvl2pPr>
            <a:lvl3pPr marL="1143000" indent="-228600">
              <a:spcBef>
                <a:spcPct val="20000"/>
              </a:spcBef>
              <a:buClr>
                <a:srgbClr val="990000"/>
              </a:buClr>
              <a:buChar char="•"/>
              <a:defRPr sz="2400">
                <a:solidFill>
                  <a:schemeClr val="tx1"/>
                </a:solidFill>
                <a:latin typeface="Arial" panose="020B0604020202020204" pitchFamily="34" charset="0"/>
              </a:defRPr>
            </a:lvl3pPr>
            <a:lvl4pPr marL="1600200" indent="-228600">
              <a:spcBef>
                <a:spcPct val="20000"/>
              </a:spcBef>
              <a:buClr>
                <a:srgbClr val="990000"/>
              </a:buClr>
              <a:buChar char="•"/>
              <a:defRPr sz="2000">
                <a:solidFill>
                  <a:schemeClr val="tx1"/>
                </a:solidFill>
                <a:latin typeface="Arial" panose="020B0604020202020204" pitchFamily="34" charset="0"/>
              </a:defRPr>
            </a:lvl4pPr>
            <a:lvl5pPr marL="2057400" indent="-228600">
              <a:spcBef>
                <a:spcPct val="20000"/>
              </a:spcBef>
              <a:buClr>
                <a:srgbClr val="990000"/>
              </a:buClr>
              <a:buChar char="•"/>
              <a:defRPr sz="2000">
                <a:solidFill>
                  <a:schemeClr val="tx1"/>
                </a:solidFill>
                <a:latin typeface="Arial" panose="020B0604020202020204" pitchFamily="34" charset="0"/>
              </a:defRPr>
            </a:lvl5pPr>
            <a:lvl6pPr marL="2514600" indent="-228600" fontAlgn="base">
              <a:spcBef>
                <a:spcPct val="20000"/>
              </a:spcBef>
              <a:spcAft>
                <a:spcPct val="0"/>
              </a:spcAft>
              <a:buClr>
                <a:srgbClr val="990000"/>
              </a:buClr>
              <a:buChar char="•"/>
              <a:defRPr sz="2000">
                <a:solidFill>
                  <a:schemeClr val="tx1"/>
                </a:solidFill>
                <a:latin typeface="Arial" panose="020B0604020202020204" pitchFamily="34" charset="0"/>
              </a:defRPr>
            </a:lvl6pPr>
            <a:lvl7pPr marL="2971800" indent="-228600" fontAlgn="base">
              <a:spcBef>
                <a:spcPct val="20000"/>
              </a:spcBef>
              <a:spcAft>
                <a:spcPct val="0"/>
              </a:spcAft>
              <a:buClr>
                <a:srgbClr val="990000"/>
              </a:buClr>
              <a:buChar char="•"/>
              <a:defRPr sz="2000">
                <a:solidFill>
                  <a:schemeClr val="tx1"/>
                </a:solidFill>
                <a:latin typeface="Arial" panose="020B0604020202020204" pitchFamily="34" charset="0"/>
              </a:defRPr>
            </a:lvl7pPr>
            <a:lvl8pPr marL="3429000" indent="-228600" fontAlgn="base">
              <a:spcBef>
                <a:spcPct val="20000"/>
              </a:spcBef>
              <a:spcAft>
                <a:spcPct val="0"/>
              </a:spcAft>
              <a:buClr>
                <a:srgbClr val="990000"/>
              </a:buClr>
              <a:buChar char="•"/>
              <a:defRPr sz="2000">
                <a:solidFill>
                  <a:schemeClr val="tx1"/>
                </a:solidFill>
                <a:latin typeface="Arial" panose="020B0604020202020204" pitchFamily="34" charset="0"/>
              </a:defRPr>
            </a:lvl8pPr>
            <a:lvl9pPr marL="3886200" indent="-228600" fontAlgn="base">
              <a:spcBef>
                <a:spcPct val="20000"/>
              </a:spcBef>
              <a:spcAft>
                <a:spcPct val="0"/>
              </a:spcAft>
              <a:buClr>
                <a:srgbClr val="990000"/>
              </a:buClr>
              <a:buChar char="•"/>
              <a:defRPr sz="2000">
                <a:solidFill>
                  <a:schemeClr val="tx1"/>
                </a:solidFill>
                <a:latin typeface="Arial" panose="020B0604020202020204" pitchFamily="34" charset="0"/>
              </a:defRPr>
            </a:lvl9pPr>
          </a:lstStyle>
          <a:p>
            <a:pPr lvl="1">
              <a:lnSpc>
                <a:spcPct val="80000"/>
              </a:lnSpc>
              <a:buFontTx/>
              <a:buNone/>
            </a:pPr>
            <a:endParaRPr lang="fr-FR" sz="1900" dirty="0"/>
          </a:p>
          <a:p>
            <a:pPr lvl="1">
              <a:lnSpc>
                <a:spcPct val="80000"/>
              </a:lnSpc>
            </a:pPr>
            <a:r>
              <a:rPr lang="fr-FR" sz="1900" dirty="0"/>
              <a:t>Trop de </a:t>
            </a:r>
            <a:r>
              <a:rPr lang="fr-FR" sz="1900" dirty="0" smtClean="0"/>
              <a:t>mots… </a:t>
            </a:r>
            <a:r>
              <a:rPr lang="fr-FR" sz="1900" dirty="0"/>
              <a:t>pire que pas assez.</a:t>
            </a:r>
          </a:p>
          <a:p>
            <a:pPr lvl="1">
              <a:lnSpc>
                <a:spcPct val="80000"/>
              </a:lnSpc>
            </a:pPr>
            <a:r>
              <a:rPr lang="fr-FR" sz="1900" dirty="0"/>
              <a:t>Règle du 36 : 6 mots par ligne, 6 </a:t>
            </a:r>
            <a:r>
              <a:rPr lang="fr-FR" sz="1900" dirty="0" smtClean="0"/>
              <a:t>lignes</a:t>
            </a:r>
            <a:endParaRPr lang="fr-FR" sz="1900" dirty="0"/>
          </a:p>
          <a:p>
            <a:pPr lvl="1">
              <a:lnSpc>
                <a:spcPct val="80000"/>
              </a:lnSpc>
              <a:buFontTx/>
              <a:buNone/>
            </a:pPr>
            <a:endParaRPr lang="fr-FR" sz="1900" dirty="0"/>
          </a:p>
          <a:p>
            <a:pPr>
              <a:lnSpc>
                <a:spcPct val="80000"/>
              </a:lnSpc>
              <a:buFontTx/>
              <a:buNone/>
            </a:pPr>
            <a:endParaRPr lang="fr-FR" sz="1900" dirty="0"/>
          </a:p>
        </p:txBody>
      </p:sp>
      <p:sp>
        <p:nvSpPr>
          <p:cNvPr id="7178" name="Rectangle 10"/>
          <p:cNvSpPr>
            <a:spLocks noChangeArrowheads="1"/>
          </p:cNvSpPr>
          <p:nvPr/>
        </p:nvSpPr>
        <p:spPr bwMode="auto">
          <a:xfrm>
            <a:off x="7535864" y="3789363"/>
            <a:ext cx="2808287"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990000"/>
              </a:buClr>
              <a:buChar char="•"/>
              <a:defRPr sz="3200">
                <a:solidFill>
                  <a:schemeClr val="tx1"/>
                </a:solidFill>
                <a:latin typeface="Arial" panose="020B0604020202020204" pitchFamily="34" charset="0"/>
              </a:defRPr>
            </a:lvl1pPr>
            <a:lvl2pPr marL="742950" indent="-285750">
              <a:spcBef>
                <a:spcPct val="20000"/>
              </a:spcBef>
              <a:buClr>
                <a:srgbClr val="990000"/>
              </a:buClr>
              <a:buChar char="•"/>
              <a:defRPr sz="2800">
                <a:solidFill>
                  <a:schemeClr val="tx1"/>
                </a:solidFill>
                <a:latin typeface="Arial" panose="020B0604020202020204" pitchFamily="34" charset="0"/>
              </a:defRPr>
            </a:lvl2pPr>
            <a:lvl3pPr marL="1143000" indent="-228600">
              <a:spcBef>
                <a:spcPct val="20000"/>
              </a:spcBef>
              <a:buClr>
                <a:srgbClr val="990000"/>
              </a:buClr>
              <a:buChar char="•"/>
              <a:defRPr sz="2400">
                <a:solidFill>
                  <a:schemeClr val="tx1"/>
                </a:solidFill>
                <a:latin typeface="Arial" panose="020B0604020202020204" pitchFamily="34" charset="0"/>
              </a:defRPr>
            </a:lvl3pPr>
            <a:lvl4pPr marL="1600200" indent="-228600">
              <a:spcBef>
                <a:spcPct val="20000"/>
              </a:spcBef>
              <a:buClr>
                <a:srgbClr val="990000"/>
              </a:buClr>
              <a:buChar char="•"/>
              <a:defRPr sz="2000">
                <a:solidFill>
                  <a:schemeClr val="tx1"/>
                </a:solidFill>
                <a:latin typeface="Arial" panose="020B0604020202020204" pitchFamily="34" charset="0"/>
              </a:defRPr>
            </a:lvl4pPr>
            <a:lvl5pPr marL="2057400" indent="-228600">
              <a:spcBef>
                <a:spcPct val="20000"/>
              </a:spcBef>
              <a:buClr>
                <a:srgbClr val="990000"/>
              </a:buClr>
              <a:buChar char="•"/>
              <a:defRPr sz="2000">
                <a:solidFill>
                  <a:schemeClr val="tx1"/>
                </a:solidFill>
                <a:latin typeface="Arial" panose="020B0604020202020204" pitchFamily="34" charset="0"/>
              </a:defRPr>
            </a:lvl5pPr>
            <a:lvl6pPr marL="2514600" indent="-228600" fontAlgn="base">
              <a:spcBef>
                <a:spcPct val="20000"/>
              </a:spcBef>
              <a:spcAft>
                <a:spcPct val="0"/>
              </a:spcAft>
              <a:buClr>
                <a:srgbClr val="990000"/>
              </a:buClr>
              <a:buChar char="•"/>
              <a:defRPr sz="2000">
                <a:solidFill>
                  <a:schemeClr val="tx1"/>
                </a:solidFill>
                <a:latin typeface="Arial" panose="020B0604020202020204" pitchFamily="34" charset="0"/>
              </a:defRPr>
            </a:lvl6pPr>
            <a:lvl7pPr marL="2971800" indent="-228600" fontAlgn="base">
              <a:spcBef>
                <a:spcPct val="20000"/>
              </a:spcBef>
              <a:spcAft>
                <a:spcPct val="0"/>
              </a:spcAft>
              <a:buClr>
                <a:srgbClr val="990000"/>
              </a:buClr>
              <a:buChar char="•"/>
              <a:defRPr sz="2000">
                <a:solidFill>
                  <a:schemeClr val="tx1"/>
                </a:solidFill>
                <a:latin typeface="Arial" panose="020B0604020202020204" pitchFamily="34" charset="0"/>
              </a:defRPr>
            </a:lvl7pPr>
            <a:lvl8pPr marL="3429000" indent="-228600" fontAlgn="base">
              <a:spcBef>
                <a:spcPct val="20000"/>
              </a:spcBef>
              <a:spcAft>
                <a:spcPct val="0"/>
              </a:spcAft>
              <a:buClr>
                <a:srgbClr val="990000"/>
              </a:buClr>
              <a:buChar char="•"/>
              <a:defRPr sz="2000">
                <a:solidFill>
                  <a:schemeClr val="tx1"/>
                </a:solidFill>
                <a:latin typeface="Arial" panose="020B0604020202020204" pitchFamily="34" charset="0"/>
              </a:defRPr>
            </a:lvl8pPr>
            <a:lvl9pPr marL="3886200" indent="-228600" fontAlgn="base">
              <a:spcBef>
                <a:spcPct val="20000"/>
              </a:spcBef>
              <a:spcAft>
                <a:spcPct val="0"/>
              </a:spcAft>
              <a:buClr>
                <a:srgbClr val="990000"/>
              </a:buClr>
              <a:buChar char="•"/>
              <a:defRPr sz="2000">
                <a:solidFill>
                  <a:schemeClr val="tx1"/>
                </a:solidFill>
                <a:latin typeface="Arial" panose="020B0604020202020204" pitchFamily="34" charset="0"/>
              </a:defRPr>
            </a:lvl9pPr>
          </a:lstStyle>
          <a:p>
            <a:pPr lvl="1">
              <a:lnSpc>
                <a:spcPct val="80000"/>
              </a:lnSpc>
              <a:buFontTx/>
              <a:buNone/>
            </a:pPr>
            <a:endParaRPr lang="fr-FR" sz="1900" dirty="0"/>
          </a:p>
          <a:p>
            <a:pPr lvl="1">
              <a:lnSpc>
                <a:spcPct val="80000"/>
              </a:lnSpc>
            </a:pPr>
            <a:r>
              <a:rPr lang="fr-FR" sz="1900" dirty="0"/>
              <a:t>Le sens de lecture de la diapositive doit être facile à détecter</a:t>
            </a:r>
            <a:r>
              <a:rPr lang="fr-FR" sz="2000" dirty="0"/>
              <a:t> </a:t>
            </a:r>
          </a:p>
          <a:p>
            <a:pPr>
              <a:lnSpc>
                <a:spcPct val="80000"/>
              </a:lnSpc>
              <a:buFontTx/>
              <a:buNone/>
            </a:pPr>
            <a:endParaRPr lang="fr-FR" sz="2000" dirty="0"/>
          </a:p>
        </p:txBody>
      </p:sp>
    </p:spTree>
    <p:extLst>
      <p:ext uri="{BB962C8B-B14F-4D97-AF65-F5344CB8AC3E}">
        <p14:creationId xmlns:p14="http://schemas.microsoft.com/office/powerpoint/2010/main" val="3846643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2000"/>
                                        <p:tgtEl>
                                          <p:spTgt spid="71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174"/>
                                        </p:tgtEl>
                                        <p:attrNameLst>
                                          <p:attrName>style.visibility</p:attrName>
                                        </p:attrNameLst>
                                      </p:cBhvr>
                                      <p:to>
                                        <p:strVal val="visible"/>
                                      </p:to>
                                    </p:set>
                                    <p:animEffect transition="in" filter="fade">
                                      <p:cBhvr>
                                        <p:cTn id="23" dur="2000"/>
                                        <p:tgtEl>
                                          <p:spTgt spid="71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17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75"/>
                                        </p:tgtEl>
                                        <p:attrNameLst>
                                          <p:attrName>style.visibility</p:attrName>
                                        </p:attrNameLst>
                                      </p:cBhvr>
                                      <p:to>
                                        <p:strVal val="visible"/>
                                      </p:to>
                                    </p:set>
                                    <p:animEffect transition="in" filter="fade">
                                      <p:cBhvr>
                                        <p:cTn id="32" dur="2000"/>
                                        <p:tgtEl>
                                          <p:spTgt spid="717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P spid="7172" grpId="0" animBg="1"/>
      <p:bldP spid="7174" grpId="0" animBg="1"/>
      <p:bldP spid="7175" grpId="0" animBg="1"/>
      <p:bldP spid="7177" grpId="0"/>
      <p:bldP spid="717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fr-FR" smtClean="0"/>
              <a:t>Les quatre règles du texte </a:t>
            </a:r>
            <a:endParaRPr lang="fr-FR" dirty="0"/>
          </a:p>
        </p:txBody>
      </p:sp>
      <p:sp>
        <p:nvSpPr>
          <p:cNvPr id="8195" name="Rectangle 3"/>
          <p:cNvSpPr>
            <a:spLocks noGrp="1" noChangeArrowheads="1"/>
          </p:cNvSpPr>
          <p:nvPr>
            <p:ph type="body" sz="half" idx="1"/>
          </p:nvPr>
        </p:nvSpPr>
        <p:spPr/>
        <p:txBody>
          <a:bodyPr/>
          <a:lstStyle/>
          <a:p>
            <a:r>
              <a:rPr lang="fr-FR" dirty="0" smtClean="0"/>
              <a:t>Minuscule </a:t>
            </a:r>
          </a:p>
          <a:p>
            <a:pPr lvl="1"/>
            <a:r>
              <a:rPr lang="fr-FR" dirty="0" smtClean="0"/>
              <a:t>Les minuscules sont plus lisibles </a:t>
            </a:r>
            <a:br>
              <a:rPr lang="fr-FR" dirty="0" smtClean="0"/>
            </a:br>
            <a:r>
              <a:rPr lang="fr-FR" dirty="0" smtClean="0"/>
              <a:t>que les majuscules</a:t>
            </a:r>
          </a:p>
          <a:p>
            <a:pPr lvl="1"/>
            <a:endParaRPr lang="fr-FR" dirty="0" smtClean="0"/>
          </a:p>
          <a:p>
            <a:r>
              <a:rPr lang="fr-FR" dirty="0" smtClean="0"/>
              <a:t>Police de caractère </a:t>
            </a:r>
          </a:p>
          <a:p>
            <a:pPr lvl="1"/>
            <a:r>
              <a:rPr lang="fr-FR" dirty="0" smtClean="0"/>
              <a:t>Utilisez les standards : Calibri, </a:t>
            </a:r>
            <a:r>
              <a:rPr lang="fr-FR" dirty="0" smtClean="0">
                <a:latin typeface="Times New Roman" panose="02020603050405020304" pitchFamily="18" charset="0"/>
                <a:cs typeface="Times New Roman" panose="02020603050405020304" pitchFamily="18" charset="0"/>
              </a:rPr>
              <a:t>Times new roman</a:t>
            </a:r>
            <a:r>
              <a:rPr lang="fr-FR" dirty="0" smtClean="0"/>
              <a:t>, </a:t>
            </a:r>
            <a:r>
              <a:rPr lang="fr-FR" dirty="0" smtClean="0">
                <a:latin typeface="Arial" panose="020B0604020202020204" pitchFamily="34" charset="0"/>
                <a:cs typeface="Arial" panose="020B0604020202020204" pitchFamily="34" charset="0"/>
              </a:rPr>
              <a:t>Arial</a:t>
            </a:r>
            <a:r>
              <a:rPr lang="fr-FR" dirty="0" smtClean="0"/>
              <a:t>…</a:t>
            </a:r>
          </a:p>
          <a:p>
            <a:pPr lvl="1"/>
            <a:r>
              <a:rPr lang="fr-FR" dirty="0" smtClean="0"/>
              <a:t>Limiter à 2 polices par diapositive</a:t>
            </a:r>
          </a:p>
          <a:p>
            <a:pPr lvl="1"/>
            <a:endParaRPr lang="fr-FR" dirty="0" smtClean="0"/>
          </a:p>
          <a:p>
            <a:pPr lvl="1"/>
            <a:endParaRPr lang="fr-FR" dirty="0"/>
          </a:p>
        </p:txBody>
      </p:sp>
      <p:sp>
        <p:nvSpPr>
          <p:cNvPr id="8203" name="AutoShape 11"/>
          <p:cNvSpPr>
            <a:spLocks noChangeArrowheads="1"/>
          </p:cNvSpPr>
          <p:nvPr/>
        </p:nvSpPr>
        <p:spPr bwMode="auto">
          <a:xfrm>
            <a:off x="6700126" y="1722214"/>
            <a:ext cx="3363884" cy="1514650"/>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spcBef>
                <a:spcPct val="20000"/>
              </a:spcBef>
              <a:buClr>
                <a:srgbClr val="990000"/>
              </a:buClr>
            </a:pPr>
            <a:r>
              <a:rPr lang="fr-FR" sz="2000" dirty="0"/>
              <a:t>Titre de page </a:t>
            </a:r>
            <a:br>
              <a:rPr lang="fr-FR" sz="2000" dirty="0"/>
            </a:br>
            <a:r>
              <a:rPr lang="fr-FR" sz="2000" dirty="0"/>
              <a:t>vs</a:t>
            </a:r>
          </a:p>
          <a:p>
            <a:pPr algn="ctr">
              <a:spcBef>
                <a:spcPct val="20000"/>
              </a:spcBef>
              <a:buClr>
                <a:srgbClr val="990000"/>
              </a:buClr>
            </a:pPr>
            <a:r>
              <a:rPr lang="fr-FR" sz="2000" dirty="0"/>
              <a:t>TITRE DE PAGE</a:t>
            </a:r>
          </a:p>
        </p:txBody>
      </p:sp>
      <p:sp>
        <p:nvSpPr>
          <p:cNvPr id="17" name="AutoShape 11"/>
          <p:cNvSpPr>
            <a:spLocks noChangeArrowheads="1"/>
          </p:cNvSpPr>
          <p:nvPr/>
        </p:nvSpPr>
        <p:spPr bwMode="auto">
          <a:xfrm>
            <a:off x="6846916" y="3731870"/>
            <a:ext cx="3160996" cy="1490869"/>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spcBef>
                <a:spcPct val="20000"/>
              </a:spcBef>
              <a:buClr>
                <a:srgbClr val="990000"/>
              </a:buClr>
            </a:pPr>
            <a:r>
              <a:rPr lang="fr-FR" sz="2400" dirty="0"/>
              <a:t>Titre de page </a:t>
            </a:r>
            <a:br>
              <a:rPr lang="fr-FR" sz="2400" dirty="0"/>
            </a:br>
            <a:r>
              <a:rPr lang="fr-FR" sz="2400" dirty="0"/>
              <a:t>vs</a:t>
            </a:r>
          </a:p>
          <a:p>
            <a:pPr algn="ctr">
              <a:spcBef>
                <a:spcPct val="20000"/>
              </a:spcBef>
              <a:buClr>
                <a:srgbClr val="990000"/>
              </a:buClr>
            </a:pPr>
            <a:r>
              <a:rPr lang="fr-FR" sz="2400" dirty="0" smtClean="0">
                <a:latin typeface="AR DECODE" panose="02000000000000000000" pitchFamily="2" charset="0"/>
              </a:rPr>
              <a:t>Titre de page</a:t>
            </a:r>
            <a:endParaRPr lang="fr-FR" sz="2400" dirty="0">
              <a:latin typeface="AR DECODE" panose="02000000000000000000" pitchFamily="2" charset="0"/>
            </a:endParaRPr>
          </a:p>
        </p:txBody>
      </p:sp>
    </p:spTree>
    <p:extLst>
      <p:ext uri="{BB962C8B-B14F-4D97-AF65-F5344CB8AC3E}">
        <p14:creationId xmlns:p14="http://schemas.microsoft.com/office/powerpoint/2010/main" val="3265862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2000"/>
                                        <p:tgtEl>
                                          <p:spTgt spid="819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fade">
                                      <p:cBhvr>
                                        <p:cTn id="15" dur="2000"/>
                                        <p:tgtEl>
                                          <p:spTgt spid="819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20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195">
                                            <p:txEl>
                                              <p:pRg st="3" end="3"/>
                                            </p:txEl>
                                          </p:spTgt>
                                        </p:tgtEl>
                                        <p:attrNameLst>
                                          <p:attrName>style.visibility</p:attrName>
                                        </p:attrNameLst>
                                      </p:cBhvr>
                                      <p:to>
                                        <p:strVal val="visible"/>
                                      </p:to>
                                    </p:set>
                                    <p:animEffect transition="in" filter="fade">
                                      <p:cBhvr>
                                        <p:cTn id="24" dur="2000"/>
                                        <p:tgtEl>
                                          <p:spTgt spid="8195">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fade">
                                      <p:cBhvr>
                                        <p:cTn id="27" dur="2000"/>
                                        <p:tgtEl>
                                          <p:spTgt spid="8195">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195">
                                            <p:txEl>
                                              <p:pRg st="5" end="5"/>
                                            </p:txEl>
                                          </p:spTgt>
                                        </p:tgtEl>
                                        <p:attrNameLst>
                                          <p:attrName>style.visibility</p:attrName>
                                        </p:attrNameLst>
                                      </p:cBhvr>
                                      <p:to>
                                        <p:strVal val="visible"/>
                                      </p:to>
                                    </p:set>
                                    <p:animEffect transition="in" filter="fade">
                                      <p:cBhvr>
                                        <p:cTn id="30" dur="2000"/>
                                        <p:tgtEl>
                                          <p:spTgt spid="819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uiExpand="1" build="p"/>
      <p:bldP spid="8203" grpId="0" animBg="1"/>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fr-FR" dirty="0" smtClean="0"/>
              <a:t>Les quatre règles du texte </a:t>
            </a:r>
            <a:endParaRPr lang="fr-FR" dirty="0"/>
          </a:p>
        </p:txBody>
      </p:sp>
      <p:sp>
        <p:nvSpPr>
          <p:cNvPr id="8195" name="Rectangle 3"/>
          <p:cNvSpPr>
            <a:spLocks noGrp="1" noChangeArrowheads="1"/>
          </p:cNvSpPr>
          <p:nvPr>
            <p:ph type="body" sz="half" idx="1"/>
          </p:nvPr>
        </p:nvSpPr>
        <p:spPr>
          <a:xfrm>
            <a:off x="609599" y="1844675"/>
            <a:ext cx="9765933" cy="4281488"/>
          </a:xfrm>
        </p:spPr>
        <p:txBody>
          <a:bodyPr>
            <a:normAutofit/>
          </a:bodyPr>
          <a:lstStyle/>
          <a:p>
            <a:r>
              <a:rPr lang="fr-FR" dirty="0" smtClean="0"/>
              <a:t>Taille </a:t>
            </a:r>
          </a:p>
          <a:p>
            <a:pPr lvl="1"/>
            <a:r>
              <a:rPr lang="fr-FR" dirty="0" smtClean="0"/>
              <a:t>Choisir des tailles 32 à 44 pour les titres </a:t>
            </a:r>
          </a:p>
          <a:p>
            <a:pPr lvl="1"/>
            <a:r>
              <a:rPr lang="fr-FR" dirty="0" smtClean="0"/>
              <a:t>Choisir des tailles 18 à 28 pour les textes </a:t>
            </a:r>
          </a:p>
          <a:p>
            <a:endParaRPr lang="fr-FR" dirty="0" smtClean="0"/>
          </a:p>
          <a:p>
            <a:r>
              <a:rPr lang="fr-FR" dirty="0" smtClean="0"/>
              <a:t>Forme : les styles </a:t>
            </a:r>
          </a:p>
          <a:p>
            <a:pPr lvl="1"/>
            <a:r>
              <a:rPr lang="fr-FR" b="1" dirty="0" smtClean="0"/>
              <a:t>Gras</a:t>
            </a:r>
            <a:r>
              <a:rPr lang="fr-FR" dirty="0" smtClean="0"/>
              <a:t>, </a:t>
            </a:r>
            <a:r>
              <a:rPr lang="fr-FR" i="1" dirty="0" smtClean="0"/>
              <a:t>Italique</a:t>
            </a:r>
            <a:r>
              <a:rPr lang="fr-FR" dirty="0" smtClean="0"/>
              <a:t>, </a:t>
            </a:r>
            <a:r>
              <a:rPr lang="fr-FR" u="sng" dirty="0" smtClean="0"/>
              <a:t>Souligné</a:t>
            </a:r>
            <a:r>
              <a:rPr lang="fr-FR" dirty="0" smtClean="0"/>
              <a:t>, ou </a:t>
            </a:r>
            <a:r>
              <a:rPr lang="fr-FR" dirty="0" smtClean="0">
                <a:effectLst>
                  <a:outerShdw blurRad="38100" dist="38100" dir="2700000" algn="tl">
                    <a:srgbClr val="000000">
                      <a:alpha val="43137"/>
                    </a:srgbClr>
                  </a:outerShdw>
                </a:effectLst>
              </a:rPr>
              <a:t>Ombré</a:t>
            </a:r>
            <a:r>
              <a:rPr lang="fr-FR" dirty="0" smtClean="0"/>
              <a:t> doivent être utilisés avec discernement…</a:t>
            </a:r>
          </a:p>
          <a:p>
            <a:pPr lvl="1"/>
            <a:r>
              <a:rPr lang="fr-FR" dirty="0" smtClean="0"/>
              <a:t>Les utiliser sur des </a:t>
            </a:r>
            <a:r>
              <a:rPr lang="fr-FR" b="1" dirty="0" smtClean="0"/>
              <a:t>mots</a:t>
            </a:r>
            <a:r>
              <a:rPr lang="fr-FR" dirty="0" smtClean="0"/>
              <a:t> et </a:t>
            </a:r>
            <a:r>
              <a:rPr lang="fr-FR" u="sng" dirty="0" smtClean="0"/>
              <a:t>non sur des phrases</a:t>
            </a:r>
          </a:p>
          <a:p>
            <a:pPr lvl="1"/>
            <a:r>
              <a:rPr lang="fr-FR" dirty="0" smtClean="0"/>
              <a:t>Ils se </a:t>
            </a:r>
            <a:r>
              <a:rPr lang="fr-FR" b="1" dirty="0" smtClean="0"/>
              <a:t>marient</a:t>
            </a:r>
            <a:r>
              <a:rPr lang="fr-FR" dirty="0" smtClean="0"/>
              <a:t> </a:t>
            </a:r>
            <a:r>
              <a:rPr lang="fr-FR" i="1" dirty="0" smtClean="0"/>
              <a:t>mal</a:t>
            </a:r>
            <a:r>
              <a:rPr lang="fr-FR" dirty="0" smtClean="0"/>
              <a:t> </a:t>
            </a:r>
            <a:r>
              <a:rPr lang="fr-FR" u="sng" dirty="0" smtClean="0"/>
              <a:t>sur une même </a:t>
            </a:r>
            <a:r>
              <a:rPr lang="fr-FR" dirty="0" smtClean="0">
                <a:effectLst>
                  <a:outerShdw blurRad="38100" dist="38100" dir="2700000" algn="tl">
                    <a:srgbClr val="000000">
                      <a:alpha val="43137"/>
                    </a:srgbClr>
                  </a:outerShdw>
                </a:effectLst>
              </a:rPr>
              <a:t>ligne</a:t>
            </a:r>
            <a:r>
              <a:rPr lang="fr-FR" dirty="0" smtClean="0"/>
              <a:t>. </a:t>
            </a:r>
          </a:p>
          <a:p>
            <a:pPr lvl="1"/>
            <a:endParaRPr lang="fr-FR" dirty="0" smtClean="0"/>
          </a:p>
          <a:p>
            <a:endParaRPr lang="fr-FR" dirty="0" smtClean="0"/>
          </a:p>
          <a:p>
            <a:endParaRPr lang="fr-FR" dirty="0" smtClean="0"/>
          </a:p>
        </p:txBody>
      </p:sp>
      <p:sp>
        <p:nvSpPr>
          <p:cNvPr id="13" name="AutoShape 11"/>
          <p:cNvSpPr>
            <a:spLocks noChangeArrowheads="1"/>
          </p:cNvSpPr>
          <p:nvPr/>
        </p:nvSpPr>
        <p:spPr bwMode="auto">
          <a:xfrm>
            <a:off x="7305985" y="1694165"/>
            <a:ext cx="3363884" cy="1514650"/>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spcBef>
                <a:spcPct val="20000"/>
              </a:spcBef>
              <a:buClr>
                <a:srgbClr val="990000"/>
              </a:buClr>
            </a:pPr>
            <a:r>
              <a:rPr lang="fr-FR" sz="4000" dirty="0"/>
              <a:t>Titre de page </a:t>
            </a:r>
            <a:r>
              <a:rPr lang="fr-FR" sz="2000" dirty="0"/>
              <a:t/>
            </a:r>
            <a:br>
              <a:rPr lang="fr-FR" sz="2000" dirty="0"/>
            </a:br>
            <a:r>
              <a:rPr lang="fr-FR" sz="2400" dirty="0" smtClean="0"/>
              <a:t>Texte</a:t>
            </a:r>
            <a:endParaRPr lang="fr-FR" sz="2000" dirty="0"/>
          </a:p>
        </p:txBody>
      </p:sp>
    </p:spTree>
    <p:extLst>
      <p:ext uri="{BB962C8B-B14F-4D97-AF65-F5344CB8AC3E}">
        <p14:creationId xmlns:p14="http://schemas.microsoft.com/office/powerpoint/2010/main" val="70871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fade">
                                      <p:cBhvr>
                                        <p:cTn id="10" dur="2000"/>
                                        <p:tgtEl>
                                          <p:spTgt spid="819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fade">
                                      <p:cBhvr>
                                        <p:cTn id="13" dur="2000"/>
                                        <p:tgtEl>
                                          <p:spTgt spid="819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fade">
                                      <p:cBhvr>
                                        <p:cTn id="22" dur="2000"/>
                                        <p:tgtEl>
                                          <p:spTgt spid="819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195">
                                            <p:txEl>
                                              <p:pRg st="5" end="5"/>
                                            </p:txEl>
                                          </p:spTgt>
                                        </p:tgtEl>
                                        <p:attrNameLst>
                                          <p:attrName>style.visibility</p:attrName>
                                        </p:attrNameLst>
                                      </p:cBhvr>
                                      <p:to>
                                        <p:strVal val="visible"/>
                                      </p:to>
                                    </p:set>
                                    <p:animEffect transition="in" filter="fade">
                                      <p:cBhvr>
                                        <p:cTn id="25" dur="2000"/>
                                        <p:tgtEl>
                                          <p:spTgt spid="8195">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195">
                                            <p:txEl>
                                              <p:pRg st="6" end="6"/>
                                            </p:txEl>
                                          </p:spTgt>
                                        </p:tgtEl>
                                        <p:attrNameLst>
                                          <p:attrName>style.visibility</p:attrName>
                                        </p:attrNameLst>
                                      </p:cBhvr>
                                      <p:to>
                                        <p:strVal val="visible"/>
                                      </p:to>
                                    </p:set>
                                    <p:animEffect transition="in" filter="fade">
                                      <p:cBhvr>
                                        <p:cTn id="28" dur="2000"/>
                                        <p:tgtEl>
                                          <p:spTgt spid="8195">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195">
                                            <p:txEl>
                                              <p:pRg st="7" end="7"/>
                                            </p:txEl>
                                          </p:spTgt>
                                        </p:tgtEl>
                                        <p:attrNameLst>
                                          <p:attrName>style.visibility</p:attrName>
                                        </p:attrNameLst>
                                      </p:cBhvr>
                                      <p:to>
                                        <p:strVal val="visible"/>
                                      </p:to>
                                    </p:set>
                                    <p:animEffect transition="in" filter="fade">
                                      <p:cBhvr>
                                        <p:cTn id="31" dur="20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fr-FR" dirty="0" smtClean="0"/>
              <a:t>Les règles des jeux de couleurs </a:t>
            </a:r>
            <a:endParaRPr lang="fr-FR" dirty="0"/>
          </a:p>
        </p:txBody>
      </p:sp>
      <p:sp>
        <p:nvSpPr>
          <p:cNvPr id="9219" name="Rectangle 3"/>
          <p:cNvSpPr>
            <a:spLocks noGrp="1" noChangeArrowheads="1"/>
          </p:cNvSpPr>
          <p:nvPr>
            <p:ph type="body" sz="half" idx="1"/>
          </p:nvPr>
        </p:nvSpPr>
        <p:spPr/>
        <p:txBody>
          <a:bodyPr>
            <a:normAutofit fontScale="92500" lnSpcReduction="10000"/>
          </a:bodyPr>
          <a:lstStyle/>
          <a:p>
            <a:r>
              <a:rPr lang="fr-FR" dirty="0" smtClean="0"/>
              <a:t>Mariage des couleurs de textes et de fond </a:t>
            </a:r>
            <a:br>
              <a:rPr lang="fr-FR" dirty="0" smtClean="0"/>
            </a:br>
            <a:endParaRPr lang="fr-FR" dirty="0" smtClean="0"/>
          </a:p>
          <a:p>
            <a:pPr lvl="1"/>
            <a:r>
              <a:rPr lang="fr-FR" dirty="0" smtClean="0"/>
              <a:t>Les contraires s’attirent et forment </a:t>
            </a:r>
            <a:br>
              <a:rPr lang="fr-FR" dirty="0" smtClean="0"/>
            </a:br>
            <a:r>
              <a:rPr lang="fr-FR" dirty="0" smtClean="0"/>
              <a:t>les meilleurs mariages </a:t>
            </a:r>
          </a:p>
          <a:p>
            <a:pPr lvl="1"/>
            <a:r>
              <a:rPr lang="fr-FR" dirty="0" smtClean="0"/>
              <a:t>Marier les couleurs complémentaires</a:t>
            </a:r>
          </a:p>
          <a:p>
            <a:pPr lvl="1"/>
            <a:r>
              <a:rPr lang="fr-FR" dirty="0" smtClean="0"/>
              <a:t>Les contrastes forts permettent </a:t>
            </a:r>
            <a:br>
              <a:rPr lang="fr-FR" dirty="0" smtClean="0"/>
            </a:br>
            <a:r>
              <a:rPr lang="fr-FR" dirty="0" smtClean="0"/>
              <a:t>une meilleure lecture</a:t>
            </a:r>
            <a:br>
              <a:rPr lang="fr-FR" dirty="0" smtClean="0"/>
            </a:br>
            <a:endParaRPr lang="fr-FR" dirty="0" smtClean="0"/>
          </a:p>
          <a:p>
            <a:pPr lvl="1"/>
            <a:endParaRPr lang="fr-FR" dirty="0" smtClean="0"/>
          </a:p>
          <a:p>
            <a:r>
              <a:rPr lang="fr-FR" dirty="0" smtClean="0"/>
              <a:t>Fonds sombres pour une salle claire</a:t>
            </a:r>
          </a:p>
          <a:p>
            <a:r>
              <a:rPr lang="fr-FR" dirty="0" smtClean="0"/>
              <a:t>Fonds clairs pour une salle sombre</a:t>
            </a:r>
            <a:endParaRPr lang="fr-FR" dirty="0"/>
          </a:p>
        </p:txBody>
      </p:sp>
      <p:grpSp>
        <p:nvGrpSpPr>
          <p:cNvPr id="9229" name="Group 13"/>
          <p:cNvGrpSpPr>
            <a:grpSpLocks/>
          </p:cNvGrpSpPr>
          <p:nvPr/>
        </p:nvGrpSpPr>
        <p:grpSpPr bwMode="auto">
          <a:xfrm>
            <a:off x="7129546" y="2294489"/>
            <a:ext cx="2447925" cy="2314575"/>
            <a:chOff x="3243" y="1979"/>
            <a:chExt cx="1678" cy="1587"/>
          </a:xfrm>
        </p:grpSpPr>
        <p:sp>
          <p:nvSpPr>
            <p:cNvPr id="9228" name="AutoShape 12"/>
            <p:cNvSpPr>
              <a:spLocks noChangeArrowheads="1"/>
            </p:cNvSpPr>
            <p:nvPr/>
          </p:nvSpPr>
          <p:spPr bwMode="auto">
            <a:xfrm>
              <a:off x="3243" y="1979"/>
              <a:ext cx="1678" cy="1587"/>
            </a:xfrm>
            <a:prstGeom prst="roundRect">
              <a:avLst>
                <a:gd name="adj" fmla="val 16667"/>
              </a:avLst>
            </a:prstGeom>
            <a:solidFill>
              <a:schemeClr val="accent1"/>
            </a:solidFill>
            <a:ln w="381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rgbClr val="990000"/>
                </a:buClr>
              </a:pPr>
              <a:r>
                <a:rPr lang="fr-FR" sz="2400"/>
                <a:t> </a:t>
              </a:r>
            </a:p>
            <a:p>
              <a:pPr algn="ctr"/>
              <a:endParaRPr lang="fr-FR" sz="2400"/>
            </a:p>
          </p:txBody>
        </p:sp>
        <p:pic>
          <p:nvPicPr>
            <p:cNvPr id="9226" name="Picture 10" descr="cercle-chromat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 y="2069"/>
              <a:ext cx="1353" cy="1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230" name="AutoShape 14"/>
          <p:cNvSpPr>
            <a:spLocks noChangeArrowheads="1"/>
          </p:cNvSpPr>
          <p:nvPr/>
        </p:nvSpPr>
        <p:spPr bwMode="auto">
          <a:xfrm>
            <a:off x="8210633" y="2594525"/>
            <a:ext cx="144462" cy="1511300"/>
          </a:xfrm>
          <a:prstGeom prst="upDownArrow">
            <a:avLst>
              <a:gd name="adj1" fmla="val 50000"/>
              <a:gd name="adj2" fmla="val 209231"/>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33" name="AutoShape 17"/>
          <p:cNvSpPr>
            <a:spLocks noChangeArrowheads="1"/>
          </p:cNvSpPr>
          <p:nvPr/>
        </p:nvSpPr>
        <p:spPr bwMode="auto">
          <a:xfrm rot="2521306">
            <a:off x="8209046" y="2631038"/>
            <a:ext cx="144463" cy="1511300"/>
          </a:xfrm>
          <a:prstGeom prst="upDownArrow">
            <a:avLst>
              <a:gd name="adj1" fmla="val 50000"/>
              <a:gd name="adj2" fmla="val 20923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extLst>
      <p:ext uri="{BB962C8B-B14F-4D97-AF65-F5344CB8AC3E}">
        <p14:creationId xmlns:p14="http://schemas.microsoft.com/office/powerpoint/2010/main" val="3717421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9229"/>
                                        </p:tgtEl>
                                        <p:attrNameLst>
                                          <p:attrName>style.visibility</p:attrName>
                                        </p:attrNameLst>
                                      </p:cBhvr>
                                      <p:to>
                                        <p:strVal val="visible"/>
                                      </p:to>
                                    </p:set>
                                    <p:anim calcmode="lin" valueType="num">
                                      <p:cBhvr>
                                        <p:cTn id="24" dur="500" fill="hold"/>
                                        <p:tgtEl>
                                          <p:spTgt spid="9229"/>
                                        </p:tgtEl>
                                        <p:attrNameLst>
                                          <p:attrName>ppt_w</p:attrName>
                                        </p:attrNameLst>
                                      </p:cBhvr>
                                      <p:tavLst>
                                        <p:tav tm="0">
                                          <p:val>
                                            <p:fltVal val="0"/>
                                          </p:val>
                                        </p:tav>
                                        <p:tav tm="100000">
                                          <p:val>
                                            <p:strVal val="#ppt_w"/>
                                          </p:val>
                                        </p:tav>
                                      </p:tavLst>
                                    </p:anim>
                                    <p:anim calcmode="lin" valueType="num">
                                      <p:cBhvr>
                                        <p:cTn id="25" dur="500" fill="hold"/>
                                        <p:tgtEl>
                                          <p:spTgt spid="9229"/>
                                        </p:tgtEl>
                                        <p:attrNameLst>
                                          <p:attrName>ppt_h</p:attrName>
                                        </p:attrNameLst>
                                      </p:cBhvr>
                                      <p:tavLst>
                                        <p:tav tm="0">
                                          <p:val>
                                            <p:fltVal val="0"/>
                                          </p:val>
                                        </p:tav>
                                        <p:tav tm="100000">
                                          <p:val>
                                            <p:strVal val="#ppt_h"/>
                                          </p:val>
                                        </p:tav>
                                      </p:tavLst>
                                    </p:anim>
                                    <p:anim calcmode="lin" valueType="num">
                                      <p:cBhvr>
                                        <p:cTn id="26" dur="500" fill="hold"/>
                                        <p:tgtEl>
                                          <p:spTgt spid="9229"/>
                                        </p:tgtEl>
                                        <p:attrNameLst>
                                          <p:attrName>style.rotation</p:attrName>
                                        </p:attrNameLst>
                                      </p:cBhvr>
                                      <p:tavLst>
                                        <p:tav tm="0">
                                          <p:val>
                                            <p:fltVal val="360"/>
                                          </p:val>
                                        </p:tav>
                                        <p:tav tm="100000">
                                          <p:val>
                                            <p:fltVal val="0"/>
                                          </p:val>
                                        </p:tav>
                                      </p:tavLst>
                                    </p:anim>
                                    <p:animEffect transition="in" filter="fade">
                                      <p:cBhvr>
                                        <p:cTn id="27" dur="500"/>
                                        <p:tgtEl>
                                          <p:spTgt spid="92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9230"/>
                                        </p:tgtEl>
                                        <p:attrNameLst>
                                          <p:attrName>style.visibility</p:attrName>
                                        </p:attrNameLst>
                                      </p:cBhvr>
                                      <p:to>
                                        <p:strVal val="visible"/>
                                      </p:to>
                                    </p:set>
                                    <p:anim calcmode="lin" valueType="num">
                                      <p:cBhvr>
                                        <p:cTn id="32" dur="500" fill="hold"/>
                                        <p:tgtEl>
                                          <p:spTgt spid="9230"/>
                                        </p:tgtEl>
                                        <p:attrNameLst>
                                          <p:attrName>ppt_w</p:attrName>
                                        </p:attrNameLst>
                                      </p:cBhvr>
                                      <p:tavLst>
                                        <p:tav tm="0">
                                          <p:val>
                                            <p:fltVal val="0"/>
                                          </p:val>
                                        </p:tav>
                                        <p:tav tm="100000">
                                          <p:val>
                                            <p:strVal val="#ppt_w"/>
                                          </p:val>
                                        </p:tav>
                                      </p:tavLst>
                                    </p:anim>
                                    <p:anim calcmode="lin" valueType="num">
                                      <p:cBhvr>
                                        <p:cTn id="33" dur="500" fill="hold"/>
                                        <p:tgtEl>
                                          <p:spTgt spid="9230"/>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9230"/>
                                        </p:tgtEl>
                                        <p:attrNameLst>
                                          <p:attrName>style.visibility</p:attrName>
                                        </p:attrNameLst>
                                      </p:cBhvr>
                                      <p:to>
                                        <p:strVal val="hidden"/>
                                      </p:to>
                                    </p:set>
                                  </p:sub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9233"/>
                                        </p:tgtEl>
                                        <p:attrNameLst>
                                          <p:attrName>style.visibility</p:attrName>
                                        </p:attrNameLst>
                                      </p:cBhvr>
                                      <p:to>
                                        <p:strVal val="visible"/>
                                      </p:to>
                                    </p:set>
                                    <p:anim calcmode="lin" valueType="num">
                                      <p:cBhvr>
                                        <p:cTn id="38" dur="500" fill="hold"/>
                                        <p:tgtEl>
                                          <p:spTgt spid="9233"/>
                                        </p:tgtEl>
                                        <p:attrNameLst>
                                          <p:attrName>ppt_w</p:attrName>
                                        </p:attrNameLst>
                                      </p:cBhvr>
                                      <p:tavLst>
                                        <p:tav tm="0">
                                          <p:val>
                                            <p:fltVal val="0"/>
                                          </p:val>
                                        </p:tav>
                                        <p:tav tm="100000">
                                          <p:val>
                                            <p:strVal val="#ppt_w"/>
                                          </p:val>
                                        </p:tav>
                                      </p:tavLst>
                                    </p:anim>
                                    <p:anim calcmode="lin" valueType="num">
                                      <p:cBhvr>
                                        <p:cTn id="39" dur="500" fill="hold"/>
                                        <p:tgtEl>
                                          <p:spTgt spid="9233"/>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bldLvl="2"/>
      <p:bldP spid="9230" grpId="0" animBg="1"/>
      <p:bldP spid="923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fr-FR" dirty="0" smtClean="0"/>
              <a:t>Le contenu d’une diapositive</a:t>
            </a:r>
            <a:endParaRPr lang="fr-FR" dirty="0"/>
          </a:p>
        </p:txBody>
      </p:sp>
      <p:sp>
        <p:nvSpPr>
          <p:cNvPr id="10243" name="Rectangle 3"/>
          <p:cNvSpPr>
            <a:spLocks noGrp="1" noChangeArrowheads="1"/>
          </p:cNvSpPr>
          <p:nvPr>
            <p:ph type="body" idx="1"/>
          </p:nvPr>
        </p:nvSpPr>
        <p:spPr>
          <a:xfrm>
            <a:off x="838200" y="1825624"/>
            <a:ext cx="10515600" cy="4384895"/>
          </a:xfrm>
        </p:spPr>
        <p:txBody>
          <a:bodyPr>
            <a:normAutofit/>
          </a:bodyPr>
          <a:lstStyle/>
          <a:p>
            <a:r>
              <a:rPr lang="fr-FR" dirty="0" smtClean="0"/>
              <a:t>Écrire </a:t>
            </a:r>
            <a:r>
              <a:rPr lang="fr-FR" b="1" dirty="0" smtClean="0"/>
              <a:t>peu de texte </a:t>
            </a:r>
            <a:r>
              <a:rPr lang="fr-FR" dirty="0" smtClean="0"/>
              <a:t>à l’écran</a:t>
            </a:r>
          </a:p>
          <a:p>
            <a:r>
              <a:rPr lang="fr-FR" dirty="0" smtClean="0"/>
              <a:t>Faites des </a:t>
            </a:r>
            <a:r>
              <a:rPr lang="fr-FR" b="1" dirty="0" smtClean="0"/>
              <a:t>listes courtes </a:t>
            </a:r>
            <a:r>
              <a:rPr lang="fr-FR" dirty="0" smtClean="0"/>
              <a:t>(1 à 6 puces)</a:t>
            </a:r>
          </a:p>
          <a:p>
            <a:endParaRPr lang="fr-FR" dirty="0" smtClean="0"/>
          </a:p>
          <a:p>
            <a:r>
              <a:rPr lang="fr-FR" dirty="0" smtClean="0"/>
              <a:t>Développer dans le </a:t>
            </a:r>
            <a:r>
              <a:rPr lang="fr-FR" b="1" dirty="0" smtClean="0"/>
              <a:t>détail à l’oral</a:t>
            </a:r>
          </a:p>
          <a:p>
            <a:r>
              <a:rPr lang="fr-FR" dirty="0" smtClean="0"/>
              <a:t>Se limiter à </a:t>
            </a:r>
            <a:r>
              <a:rPr lang="fr-FR" b="1" dirty="0" smtClean="0"/>
              <a:t>une idée principale </a:t>
            </a:r>
            <a:r>
              <a:rPr lang="fr-FR" dirty="0" smtClean="0"/>
              <a:t>par écran</a:t>
            </a:r>
          </a:p>
          <a:p>
            <a:endParaRPr lang="fr-FR" dirty="0" smtClean="0"/>
          </a:p>
          <a:p>
            <a:r>
              <a:rPr lang="fr-FR" dirty="0" smtClean="0"/>
              <a:t>Mettre en avant les </a:t>
            </a:r>
            <a:r>
              <a:rPr lang="fr-FR" b="1" dirty="0" smtClean="0"/>
              <a:t>mots clés</a:t>
            </a:r>
          </a:p>
          <a:p>
            <a:r>
              <a:rPr lang="fr-FR" dirty="0" smtClean="0"/>
              <a:t>Rendre l’information </a:t>
            </a:r>
            <a:r>
              <a:rPr lang="fr-FR" b="1" dirty="0" smtClean="0"/>
              <a:t>plus graphique </a:t>
            </a:r>
            <a:r>
              <a:rPr lang="fr-FR" dirty="0" smtClean="0"/>
              <a:t>que textuelle</a:t>
            </a:r>
            <a:endParaRPr lang="fr-FR" b="1" dirty="0" smtClean="0"/>
          </a:p>
        </p:txBody>
      </p:sp>
    </p:spTree>
    <p:extLst>
      <p:ext uri="{BB962C8B-B14F-4D97-AF65-F5344CB8AC3E}">
        <p14:creationId xmlns:p14="http://schemas.microsoft.com/office/powerpoint/2010/main" val="155614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bldLvl="3"/>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contenu d’une diapositive</a:t>
            </a:r>
            <a:endParaRPr lang="fr-FR" dirty="0"/>
          </a:p>
        </p:txBody>
      </p:sp>
      <p:sp>
        <p:nvSpPr>
          <p:cNvPr id="3" name="Espace réservé du contenu 2"/>
          <p:cNvSpPr>
            <a:spLocks noGrp="1"/>
          </p:cNvSpPr>
          <p:nvPr>
            <p:ph idx="1"/>
          </p:nvPr>
        </p:nvSpPr>
        <p:spPr>
          <a:xfrm>
            <a:off x="838199" y="1825625"/>
            <a:ext cx="10800579" cy="4351338"/>
          </a:xfrm>
        </p:spPr>
        <p:txBody>
          <a:bodyPr>
            <a:normAutofit/>
          </a:bodyPr>
          <a:lstStyle/>
          <a:p>
            <a:endParaRPr lang="fr-FR" dirty="0" smtClean="0"/>
          </a:p>
          <a:p>
            <a:endParaRPr lang="fr-FR" dirty="0"/>
          </a:p>
          <a:p>
            <a:endParaRPr lang="fr-FR" dirty="0" smtClean="0"/>
          </a:p>
          <a:p>
            <a:endParaRPr lang="fr-FR" dirty="0"/>
          </a:p>
          <a:p>
            <a:r>
              <a:rPr lang="fr-FR" dirty="0" smtClean="0"/>
              <a:t>« </a:t>
            </a:r>
            <a:r>
              <a:rPr lang="fr-FR" b="1" dirty="0" err="1" smtClean="0"/>
              <a:t>Less</a:t>
            </a:r>
            <a:r>
              <a:rPr lang="fr-FR" b="1" dirty="0" smtClean="0"/>
              <a:t> </a:t>
            </a:r>
            <a:r>
              <a:rPr lang="fr-FR" b="1" dirty="0" err="1"/>
              <a:t>is</a:t>
            </a:r>
            <a:r>
              <a:rPr lang="fr-FR" b="1" dirty="0"/>
              <a:t> </a:t>
            </a:r>
            <a:r>
              <a:rPr lang="fr-FR" b="1" dirty="0" err="1" smtClean="0"/>
              <a:t>better</a:t>
            </a:r>
            <a:r>
              <a:rPr lang="fr-FR" dirty="0" smtClean="0"/>
              <a:t> »</a:t>
            </a:r>
            <a:r>
              <a:rPr lang="fr-FR" dirty="0"/>
              <a:t> </a:t>
            </a:r>
            <a:r>
              <a:rPr lang="fr-FR" dirty="0" smtClean="0"/>
              <a:t>!</a:t>
            </a:r>
          </a:p>
          <a:p>
            <a:endParaRPr lang="fr-FR" dirty="0"/>
          </a:p>
        </p:txBody>
      </p:sp>
    </p:spTree>
    <p:extLst>
      <p:ext uri="{BB962C8B-B14F-4D97-AF65-F5344CB8AC3E}">
        <p14:creationId xmlns:p14="http://schemas.microsoft.com/office/powerpoint/2010/main" val="34778650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re 1"/>
          <p:cNvSpPr>
            <a:spLocks noGrp="1"/>
          </p:cNvSpPr>
          <p:nvPr>
            <p:ph type="title"/>
          </p:nvPr>
        </p:nvSpPr>
        <p:spPr/>
        <p:txBody>
          <a:bodyPr/>
          <a:lstStyle/>
          <a:p>
            <a:r>
              <a:rPr lang="fr-FR" smtClean="0">
                <a:solidFill>
                  <a:srgbClr val="FF0000"/>
                </a:solidFill>
              </a:rPr>
              <a:t>- Un exemple Le PechaKucha -</a:t>
            </a:r>
          </a:p>
        </p:txBody>
      </p:sp>
      <p:pic>
        <p:nvPicPr>
          <p:cNvPr id="69636" name="Picture 5" descr="Afficher l'image d'origine">
            <a:hlinkClick r:id="rId2" action="ppaction://hlinkpres?slideindex=1&amp;slidetitle=Diapositive 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6" y="1571626"/>
            <a:ext cx="5434013"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6"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626" y="3857625"/>
            <a:ext cx="634682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6265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solidFill>
                  <a:srgbClr val="FF0000"/>
                </a:solidFill>
              </a:rPr>
              <a:t>- Killed by powerpoint ! -</a:t>
            </a:r>
          </a:p>
        </p:txBody>
      </p:sp>
      <p:sp>
        <p:nvSpPr>
          <p:cNvPr id="70659" name="Espace réservé du contenu 2"/>
          <p:cNvSpPr>
            <a:spLocks noGrp="1"/>
          </p:cNvSpPr>
          <p:nvPr>
            <p:ph idx="1"/>
          </p:nvPr>
        </p:nvSpPr>
        <p:spPr/>
        <p:txBody>
          <a:bodyPr/>
          <a:lstStyle/>
          <a:p>
            <a:r>
              <a:rPr lang="fr-FR" sz="1200"/>
              <a:t>Le </a:t>
            </a:r>
            <a:r>
              <a:rPr lang="fr-FR" sz="1200" b="1"/>
              <a:t>réchauffement climatique</a:t>
            </a:r>
            <a:r>
              <a:rPr lang="fr-FR" sz="1200"/>
              <a:t>, également appelé </a:t>
            </a:r>
            <a:r>
              <a:rPr lang="fr-FR" sz="1200" b="1"/>
              <a:t>réchauffement planétaire</a:t>
            </a:r>
            <a:r>
              <a:rPr lang="fr-FR" sz="1200"/>
              <a:t> ou </a:t>
            </a:r>
            <a:r>
              <a:rPr lang="fr-FR" sz="1200" b="1"/>
              <a:t>réchauffement global</a:t>
            </a:r>
            <a:r>
              <a:rPr lang="fr-FR" sz="1200"/>
              <a:t>, est un phénomène d'augmentation des </a:t>
            </a:r>
            <a:r>
              <a:rPr lang="fr-FR" sz="1200">
                <a:hlinkClick r:id="rId2" tooltip="Température"/>
              </a:rPr>
              <a:t>températures</a:t>
            </a:r>
            <a:r>
              <a:rPr lang="fr-FR" sz="1200"/>
              <a:t> sur la plus grande partie des </a:t>
            </a:r>
            <a:r>
              <a:rPr lang="fr-FR" sz="1200">
                <a:hlinkClick r:id="rId3" tooltip="Océan"/>
              </a:rPr>
              <a:t>océans</a:t>
            </a:r>
            <a:r>
              <a:rPr lang="fr-FR" sz="1200"/>
              <a:t> et de l'</a:t>
            </a:r>
            <a:r>
              <a:rPr lang="fr-FR" sz="1200">
                <a:hlinkClick r:id="rId4" tooltip="Atmosphère terrestre"/>
              </a:rPr>
              <a:t>atmosphère terrestre</a:t>
            </a:r>
            <a:r>
              <a:rPr lang="fr-FR" sz="1200"/>
              <a:t>, mesuré à l'échelle </a:t>
            </a:r>
            <a:r>
              <a:rPr lang="fr-FR" sz="1200">
                <a:hlinkClick r:id="rId5" tooltip="Terre"/>
              </a:rPr>
              <a:t>mondiale</a:t>
            </a:r>
            <a:r>
              <a:rPr lang="fr-FR" sz="1200"/>
              <a:t> sur plusieurs décennies, et qui traduit une augmentation de la quantité de chaleur retenue à la surface terrestre. Dans son acception commune, ce terme est appliqué à une tendance au réchauffement global observé depuis le début du XX</a:t>
            </a:r>
            <a:r>
              <a:rPr lang="fr-FR" sz="1200" baseline="30000"/>
              <a:t>e</a:t>
            </a:r>
            <a:r>
              <a:rPr lang="fr-FR" sz="1200"/>
              <a:t> siècle, entraînant, entre autres conséquences, un </a:t>
            </a:r>
            <a:r>
              <a:rPr lang="fr-FR" sz="1200">
                <a:hlinkClick r:id="rId6" tooltip="Changement climatique"/>
              </a:rPr>
              <a:t>changement (ou dérèglement) climatique</a:t>
            </a:r>
            <a:r>
              <a:rPr lang="fr-FR" sz="1200"/>
              <a:t> global.</a:t>
            </a:r>
          </a:p>
          <a:p>
            <a:r>
              <a:rPr lang="fr-FR" sz="1200"/>
              <a:t>En 1988, l'</a:t>
            </a:r>
            <a:r>
              <a:rPr lang="fr-FR" sz="1200">
                <a:hlinkClick r:id="rId7" tooltip="Organisation des Nations unies"/>
              </a:rPr>
              <a:t>ONU</a:t>
            </a:r>
            <a:r>
              <a:rPr lang="fr-FR" sz="1200"/>
              <a:t> crée le </a:t>
            </a:r>
            <a:r>
              <a:rPr lang="fr-FR" sz="1200">
                <a:hlinkClick r:id="rId8" tooltip="Groupe d'experts intergouvernemental sur l'évolution du climat"/>
              </a:rPr>
              <a:t>Groupe d'experts intergouvernemental sur l'évolution du climat</a:t>
            </a:r>
            <a:r>
              <a:rPr lang="fr-FR" sz="1200"/>
              <a:t> (GIEC) chargé de faire une synthèse des études scientifiques sur cette question. Dans son </a:t>
            </a:r>
            <a:r>
              <a:rPr lang="fr-FR" sz="1200">
                <a:hlinkClick r:id="rId9" tooltip="Groupe d'experts intergouvernemental sur l'évolution du climat"/>
              </a:rPr>
              <a:t>quatrième rapport</a:t>
            </a:r>
            <a:r>
              <a:rPr lang="fr-FR" sz="1200"/>
              <a:t>, auquel ont participé plus de 2 500 scientifiques de 130 pays</a:t>
            </a:r>
            <a:r>
              <a:rPr lang="fr-FR" sz="1200" baseline="30000">
                <a:hlinkClick r:id="rId10"/>
              </a:rPr>
              <a:t>2</a:t>
            </a:r>
            <a:r>
              <a:rPr lang="fr-FR" sz="1200"/>
              <a:t>, le GIEC affirme que le réchauffement climatique depuis 1950 est </a:t>
            </a:r>
            <a:r>
              <a:rPr lang="fr-FR" sz="1200" i="1"/>
              <a:t>très probablement</a:t>
            </a:r>
            <a:r>
              <a:rPr lang="fr-FR" sz="1200" baseline="30000">
                <a:hlinkClick r:id="rId11"/>
              </a:rPr>
              <a:t>c 1</a:t>
            </a:r>
            <a:r>
              <a:rPr lang="fr-FR" sz="1200"/>
              <a:t> dû à l'augmentation des </a:t>
            </a:r>
            <a:r>
              <a:rPr lang="fr-FR" sz="1200">
                <a:hlinkClick r:id="rId12" tooltip="Gaz à effet de serre"/>
              </a:rPr>
              <a:t>gaz à effet de serre</a:t>
            </a:r>
            <a:r>
              <a:rPr lang="fr-FR" sz="1200"/>
              <a:t> d'origine anthropique. Les conclusions du GIEC ont été </a:t>
            </a:r>
            <a:r>
              <a:rPr lang="fr-FR" sz="1200">
                <a:hlinkClick r:id="rId13" tooltip="Positionnement de la communauté scientifique envers le réchauffement climatique"/>
              </a:rPr>
              <a:t>approuvées</a:t>
            </a:r>
            <a:r>
              <a:rPr lang="fr-FR" sz="1200"/>
              <a:t> par plus de quarante sociétés scientifiques et académies des sciences, y compris l'ensemble des académies nationales des sciences des </a:t>
            </a:r>
            <a:r>
              <a:rPr lang="fr-FR" sz="1200">
                <a:hlinkClick r:id="rId14" tooltip="Groupe des sept (économie)"/>
              </a:rPr>
              <a:t>grands pays industrialisés</a:t>
            </a:r>
            <a:r>
              <a:rPr lang="fr-FR" sz="1200" baseline="30000">
                <a:hlinkClick r:id="rId15"/>
              </a:rPr>
              <a:t>3</a:t>
            </a:r>
            <a:r>
              <a:rPr lang="fr-FR" sz="1200"/>
              <a:t>. Dans une étude publiée fin 2012, qui a compilé et comparé des simulations issues de vingt modèles informatiques différents et des informations issues des observations satellites, une équipe de climatologues du </a:t>
            </a:r>
            <a:r>
              <a:rPr lang="fr-FR" sz="1200">
                <a:hlinkClick r:id="rId16" tooltip="Laboratoire national de Lawrence Livermore"/>
              </a:rPr>
              <a:t>Laboratoire national de Lawrence Livermore</a:t>
            </a:r>
            <a:r>
              <a:rPr lang="fr-FR" sz="1200" baseline="30000">
                <a:hlinkClick r:id="rId17"/>
              </a:rPr>
              <a:t>4</a:t>
            </a:r>
            <a:r>
              <a:rPr lang="fr-FR" sz="1200"/>
              <a:t> du </a:t>
            </a:r>
            <a:r>
              <a:rPr lang="fr-FR" sz="1200">
                <a:hlinkClick r:id="rId18" tooltip="Département de l'Énergie des États-Unis"/>
              </a:rPr>
              <a:t>département de l'Énergie des États-Unis</a:t>
            </a:r>
            <a:r>
              <a:rPr lang="fr-FR" sz="1200"/>
              <a:t> (DoE) et de 16 autres organisations a conclu que les changements de température de la troposphère et de la stratosphère sont bien réels et qu'ils sont clairement liés aux activités humaines</a:t>
            </a:r>
            <a:r>
              <a:rPr lang="fr-FR" sz="1200" baseline="30000">
                <a:hlinkClick r:id="rId19"/>
              </a:rPr>
              <a:t>5</a:t>
            </a:r>
            <a:r>
              <a:rPr lang="fr-FR" sz="1200"/>
              <a:t>.</a:t>
            </a:r>
          </a:p>
          <a:p>
            <a:r>
              <a:rPr lang="fr-FR" sz="1200"/>
              <a:t>Les projections des </a:t>
            </a:r>
            <a:r>
              <a:rPr lang="fr-FR" sz="1200">
                <a:hlinkClick r:id="rId20" tooltip="Modèle climatique"/>
              </a:rPr>
              <a:t>modèles climatiques</a:t>
            </a:r>
            <a:r>
              <a:rPr lang="fr-FR" sz="1200"/>
              <a:t> présentées dans le dernier rapport du GIEC indiquent que la </a:t>
            </a:r>
            <a:r>
              <a:rPr lang="fr-FR" sz="1200">
                <a:hlinkClick r:id="rId2" tooltip="Température"/>
              </a:rPr>
              <a:t>température de surface</a:t>
            </a:r>
            <a:r>
              <a:rPr lang="fr-FR" sz="1200"/>
              <a:t> du globe est susceptible d'augmenter de 1,1 à 6,4 °C supplémentaires au cours du XXI</a:t>
            </a:r>
            <a:r>
              <a:rPr lang="fr-FR" sz="1200" baseline="30000"/>
              <a:t>e</a:t>
            </a:r>
            <a:r>
              <a:rPr lang="fr-FR" sz="1200"/>
              <a:t> siècle. Les différences entre les projections proviennent de l'utilisation de modèles ayant des sensibilités différentes pour les concentrations de </a:t>
            </a:r>
            <a:r>
              <a:rPr lang="fr-FR" sz="1200">
                <a:hlinkClick r:id="rId12" tooltip="Gaz à effet de serre"/>
              </a:rPr>
              <a:t>gaz à effet de serre</a:t>
            </a:r>
            <a:r>
              <a:rPr lang="fr-FR" sz="1200"/>
              <a:t> et utilisant différentes </a:t>
            </a:r>
            <a:r>
              <a:rPr lang="fr-FR" sz="1200">
                <a:hlinkClick r:id="rId21" tooltip="Special Report on Emissions Scenarios"/>
              </a:rPr>
              <a:t>estimations pour les émissions futures</a:t>
            </a:r>
            <a:r>
              <a:rPr lang="fr-FR" sz="1200"/>
              <a:t>. La plupart des études portent sur la période allant jusqu'à l'an 2100. Cependant, le réchauffement devrait se poursuivre au-delà de cette date, même si les émissions s'arrêtent, en raison de la grande capacité calorifique des océans et de la durée de vie du </a:t>
            </a:r>
            <a:r>
              <a:rPr lang="fr-FR" sz="1200">
                <a:hlinkClick r:id="rId22" tooltip="Dioxyde de carbone"/>
              </a:rPr>
              <a:t>dioxyde de carbone</a:t>
            </a:r>
            <a:r>
              <a:rPr lang="fr-FR" sz="1200"/>
              <a:t> et des autres gaz à effet de serre dans l'atmosphère.</a:t>
            </a:r>
          </a:p>
          <a:p>
            <a:r>
              <a:rPr lang="fr-FR" sz="1200"/>
              <a:t>Des incertitudes sur la hausse de </a:t>
            </a:r>
            <a:r>
              <a:rPr lang="fr-FR" sz="1200">
                <a:hlinkClick r:id="rId2" tooltip="Température"/>
              </a:rPr>
              <a:t>température</a:t>
            </a:r>
            <a:r>
              <a:rPr lang="fr-FR" sz="1200"/>
              <a:t> globale moyenne subsistent du fait de la précision des modélisations employées, et des comportements étatiques et individuels présents et futurs. Les enjeux économiques, politiques, sociaux, environnementaux, voire moraux, étant majeurs, ils suscitent des débats nombreux, à l'échelle internationale, ainsi que des </a:t>
            </a:r>
            <a:r>
              <a:rPr lang="fr-FR" sz="1200">
                <a:hlinkClick r:id="rId23" tooltip="Controverses sur le réchauffement climatique"/>
              </a:rPr>
              <a:t>controverses</a:t>
            </a:r>
            <a:r>
              <a:rPr lang="fr-FR" sz="1200"/>
              <a:t>. Néanmoins l'impact économique, sociologique, environnemental voire géopolitique de ces projections est globalement négatif à moyen et </a:t>
            </a:r>
            <a:r>
              <a:rPr lang="fr-FR" sz="1200">
                <a:hlinkClick r:id="rId24" tooltip="Long terme"/>
              </a:rPr>
              <a:t>long terme</a:t>
            </a:r>
            <a:r>
              <a:rPr lang="fr-FR" sz="1200" baseline="30000">
                <a:hlinkClick r:id="rId25"/>
              </a:rPr>
              <a:t>6</a:t>
            </a:r>
            <a:r>
              <a:rPr lang="fr-FR" sz="1200"/>
              <a:t>.</a:t>
            </a:r>
          </a:p>
          <a:p>
            <a:endParaRPr lang="fr-FR" smtClean="0"/>
          </a:p>
        </p:txBody>
      </p:sp>
    </p:spTree>
    <p:extLst>
      <p:ext uri="{BB962C8B-B14F-4D97-AF65-F5344CB8AC3E}">
        <p14:creationId xmlns:p14="http://schemas.microsoft.com/office/powerpoint/2010/main" val="3411690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pPr eaLnBrk="1" hangingPunct="1"/>
            <a:r>
              <a:rPr lang="fr-FR" smtClean="0">
                <a:solidFill>
                  <a:srgbClr val="FF0000"/>
                </a:solidFill>
              </a:rPr>
              <a:t>- Connexion au PC -</a:t>
            </a:r>
          </a:p>
        </p:txBody>
      </p:sp>
      <p:sp>
        <p:nvSpPr>
          <p:cNvPr id="4" name="Espace réservé du texte 3"/>
          <p:cNvSpPr>
            <a:spLocks noGrp="1"/>
          </p:cNvSpPr>
          <p:nvPr>
            <p:ph type="body" idx="1"/>
          </p:nvPr>
        </p:nvSpPr>
        <p:spPr/>
        <p:txBody>
          <a:bodyPr/>
          <a:lstStyle/>
          <a:p>
            <a:pPr eaLnBrk="1" hangingPunct="1"/>
            <a:r>
              <a:rPr lang="fr-FR" sz="2900"/>
              <a:t>Vaucanson</a:t>
            </a:r>
            <a:endParaRPr lang="fr-FR" smtClean="0"/>
          </a:p>
        </p:txBody>
      </p:sp>
      <p:sp>
        <p:nvSpPr>
          <p:cNvPr id="3" name="Espace réservé du contenu 2"/>
          <p:cNvSpPr>
            <a:spLocks noGrp="1"/>
          </p:cNvSpPr>
          <p:nvPr>
            <p:ph sz="half" idx="2"/>
          </p:nvPr>
        </p:nvSpPr>
        <p:spPr/>
        <p:txBody>
          <a:bodyPr/>
          <a:lstStyle/>
          <a:p>
            <a:pPr marL="0" indent="0"/>
            <a:endParaRPr lang="fr-FR" smtClean="0"/>
          </a:p>
          <a:p>
            <a:pPr marL="0" indent="0"/>
            <a:r>
              <a:rPr lang="fr-FR" sz="2900"/>
              <a:t>Identifiant : visiteur.exterieur</a:t>
            </a:r>
          </a:p>
          <a:p>
            <a:pPr marL="0" indent="0"/>
            <a:endParaRPr lang="fr-FR" sz="2900"/>
          </a:p>
          <a:p>
            <a:pPr marL="0" indent="0"/>
            <a:endParaRPr lang="fr-FR" sz="2900"/>
          </a:p>
          <a:p>
            <a:pPr marL="0" indent="0"/>
            <a:r>
              <a:rPr lang="fr-FR" sz="2900"/>
              <a:t>Mot de passe : vaucanson</a:t>
            </a:r>
          </a:p>
          <a:p>
            <a:pPr marL="0" indent="0"/>
            <a:endParaRPr lang="fr-FR" smtClean="0"/>
          </a:p>
        </p:txBody>
      </p:sp>
      <p:sp>
        <p:nvSpPr>
          <p:cNvPr id="5" name="Espace réservé du texte 4"/>
          <p:cNvSpPr>
            <a:spLocks noGrp="1"/>
          </p:cNvSpPr>
          <p:nvPr>
            <p:ph type="body" sz="quarter" idx="3"/>
          </p:nvPr>
        </p:nvSpPr>
        <p:spPr/>
        <p:txBody>
          <a:bodyPr/>
          <a:lstStyle/>
          <a:p>
            <a:pPr eaLnBrk="1" hangingPunct="1"/>
            <a:r>
              <a:rPr lang="fr-FR" sz="2900"/>
              <a:t>Claudel</a:t>
            </a:r>
          </a:p>
        </p:txBody>
      </p:sp>
      <p:sp>
        <p:nvSpPr>
          <p:cNvPr id="6" name="Espace réservé du contenu 5"/>
          <p:cNvSpPr>
            <a:spLocks noGrp="1"/>
          </p:cNvSpPr>
          <p:nvPr>
            <p:ph sz="quarter" idx="4"/>
          </p:nvPr>
        </p:nvSpPr>
        <p:spPr/>
        <p:txBody>
          <a:bodyPr/>
          <a:lstStyle/>
          <a:p>
            <a:pPr marL="0" indent="0"/>
            <a:endParaRPr lang="fr-FR" smtClean="0"/>
          </a:p>
          <a:p>
            <a:pPr marL="0" indent="0"/>
            <a:r>
              <a:rPr lang="fr-FR" sz="2900"/>
              <a:t>Identifiant :</a:t>
            </a:r>
          </a:p>
          <a:p>
            <a:pPr marL="0" indent="0"/>
            <a:r>
              <a:rPr lang="fr-FR" sz="2900"/>
              <a:t>Stage01, stage02,… stage18</a:t>
            </a:r>
          </a:p>
          <a:p>
            <a:pPr marL="0" indent="0"/>
            <a:endParaRPr lang="fr-FR" sz="2900"/>
          </a:p>
          <a:p>
            <a:pPr marL="0" indent="0"/>
            <a:r>
              <a:rPr lang="fr-FR" sz="2900"/>
              <a:t>Mot de passe :</a:t>
            </a:r>
          </a:p>
          <a:p>
            <a:pPr marL="0" indent="0"/>
            <a:r>
              <a:rPr lang="fr-FR" sz="2900"/>
              <a:t>stage</a:t>
            </a:r>
          </a:p>
        </p:txBody>
      </p:sp>
    </p:spTree>
    <p:extLst>
      <p:ext uri="{BB962C8B-B14F-4D97-AF65-F5344CB8AC3E}">
        <p14:creationId xmlns:p14="http://schemas.microsoft.com/office/powerpoint/2010/main" val="2638763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grpId="1" nodeType="clickEffect">
                                  <p:stCondLst>
                                    <p:cond delay="0"/>
                                  </p:stCondLst>
                                  <p:childTnLst>
                                    <p:anim calcmode="lin" valueType="num">
                                      <p:cBhvr additive="base">
                                        <p:cTn id="14"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p:tgtEl>
                                          <p:spTgt spid="4">
                                            <p:txEl>
                                              <p:pRg st="0" end="0"/>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4">
                                            <p:txEl>
                                              <p:pRg st="0" end="0"/>
                                            </p:txEl>
                                          </p:spTgt>
                                        </p:tgtEl>
                                        <p:attrNameLst>
                                          <p:attrName>style.visibility</p:attrName>
                                        </p:attrNameLst>
                                      </p:cBhvr>
                                      <p:to>
                                        <p:strVal val="hidden"/>
                                      </p:to>
                                    </p:set>
                                  </p:childTnLst>
                                </p:cTn>
                              </p:par>
                              <p:par>
                                <p:cTn id="17" presetID="2" presetClass="exit" presetSubtype="4" fill="hold" grpId="1" nodeType="withEffect">
                                  <p:stCondLst>
                                    <p:cond delay="0"/>
                                  </p:stCondLst>
                                  <p:childTnLst>
                                    <p:anim calcmode="lin" valueType="num">
                                      <p:cBhvr additive="base">
                                        <p:cTn id="18"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1" end="1"/>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1" end="1"/>
                                            </p:txEl>
                                          </p:spTgt>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p:tgtEl>
                                          <p:spTgt spid="3">
                                            <p:txEl>
                                              <p:pRg st="4" end="4"/>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3" grpId="0" build="p"/>
      <p:bldP spid="3" grpId="1" build="p"/>
      <p:bldP spid="5" grpId="0" build="p"/>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re 1"/>
          <p:cNvSpPr>
            <a:spLocks noGrp="1"/>
          </p:cNvSpPr>
          <p:nvPr>
            <p:ph type="title"/>
          </p:nvPr>
        </p:nvSpPr>
        <p:spPr/>
        <p:txBody>
          <a:bodyPr/>
          <a:lstStyle/>
          <a:p>
            <a:r>
              <a:rPr lang="fr-FR" smtClean="0">
                <a:solidFill>
                  <a:srgbClr val="FF0000"/>
                </a:solidFill>
              </a:rPr>
              <a:t>- Intérêts -</a:t>
            </a:r>
          </a:p>
        </p:txBody>
      </p:sp>
      <p:sp>
        <p:nvSpPr>
          <p:cNvPr id="35843" name="Espace réservé du contenu 3"/>
          <p:cNvSpPr>
            <a:spLocks noGrp="1"/>
          </p:cNvSpPr>
          <p:nvPr>
            <p:ph sz="half" idx="1"/>
          </p:nvPr>
        </p:nvSpPr>
        <p:spPr/>
        <p:txBody>
          <a:bodyPr/>
          <a:lstStyle/>
          <a:p>
            <a:r>
              <a:rPr lang="fr-FR" smtClean="0"/>
              <a:t>Gain temps</a:t>
            </a:r>
          </a:p>
          <a:p>
            <a:r>
              <a:rPr lang="fr-FR" smtClean="0"/>
              <a:t>Attractivité</a:t>
            </a:r>
          </a:p>
          <a:p>
            <a:r>
              <a:rPr lang="fr-FR" smtClean="0"/>
              <a:t>Efficacité</a:t>
            </a:r>
          </a:p>
          <a:p>
            <a:endParaRPr lang="fr-FR" smtClean="0"/>
          </a:p>
        </p:txBody>
      </p:sp>
      <p:pic>
        <p:nvPicPr>
          <p:cNvPr id="7" name="Espace réservé du contenu 6" descr="giphy.gif"/>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81688" y="4286251"/>
            <a:ext cx="4038600" cy="2270125"/>
          </a:xfrm>
        </p:spPr>
      </p:pic>
      <p:pic>
        <p:nvPicPr>
          <p:cNvPr id="35846" name="Picture 6"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564" y="1285875"/>
            <a:ext cx="3309937"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8"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125" y="1357314"/>
            <a:ext cx="2268538"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0"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4063" y="4000500"/>
            <a:ext cx="262731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9482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checkerboard(across)">
                                      <p:cBhvr>
                                        <p:cTn id="7" dur="500"/>
                                        <p:tgtEl>
                                          <p:spTgt spid="35843">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1000"/>
                                  </p:stCondLst>
                                  <p:childTnLst>
                                    <p:set>
                                      <p:cBhvr>
                                        <p:cTn id="10" dur="1" fill="hold">
                                          <p:stCondLst>
                                            <p:cond delay="0"/>
                                          </p:stCondLst>
                                        </p:cTn>
                                        <p:tgtEl>
                                          <p:spTgt spid="35850"/>
                                        </p:tgtEl>
                                        <p:attrNameLst>
                                          <p:attrName>style.visibility</p:attrName>
                                        </p:attrNameLst>
                                      </p:cBhvr>
                                      <p:to>
                                        <p:strVal val="visible"/>
                                      </p:to>
                                    </p:set>
                                    <p:animEffect transition="in" filter="checkerboard(across)">
                                      <p:cBhvr>
                                        <p:cTn id="11" dur="500"/>
                                        <p:tgtEl>
                                          <p:spTgt spid="358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35843">
                                            <p:txEl>
                                              <p:pRg st="1" end="1"/>
                                            </p:txEl>
                                          </p:spTgt>
                                        </p:tgtEl>
                                        <p:attrNameLst>
                                          <p:attrName>style.visibility</p:attrName>
                                        </p:attrNameLst>
                                      </p:cBhvr>
                                      <p:to>
                                        <p:strVal val="visible"/>
                                      </p:to>
                                    </p:set>
                                    <p:animEffect transition="in" filter="checkerboard(across)">
                                      <p:cBhvr>
                                        <p:cTn id="16" dur="500"/>
                                        <p:tgtEl>
                                          <p:spTgt spid="35843">
                                            <p:txEl>
                                              <p:pRg st="1" end="1"/>
                                            </p:txEl>
                                          </p:spTgt>
                                        </p:tgtEl>
                                      </p:cBhvr>
                                    </p:animEffect>
                                  </p:childTnLst>
                                </p:cTn>
                              </p:par>
                            </p:childTnLst>
                          </p:cTn>
                        </p:par>
                        <p:par>
                          <p:cTn id="17" fill="hold" nodeType="afterGroup">
                            <p:stCondLst>
                              <p:cond delay="500"/>
                            </p:stCondLst>
                            <p:childTnLst>
                              <p:par>
                                <p:cTn id="18" presetID="5" presetClass="entr" presetSubtype="10" fill="hold" nodeType="afterEffect">
                                  <p:stCondLst>
                                    <p:cond delay="1000"/>
                                  </p:stCondLst>
                                  <p:childTnLst>
                                    <p:set>
                                      <p:cBhvr>
                                        <p:cTn id="19" dur="1" fill="hold">
                                          <p:stCondLst>
                                            <p:cond delay="0"/>
                                          </p:stCondLst>
                                        </p:cTn>
                                        <p:tgtEl>
                                          <p:spTgt spid="35848"/>
                                        </p:tgtEl>
                                        <p:attrNameLst>
                                          <p:attrName>style.visibility</p:attrName>
                                        </p:attrNameLst>
                                      </p:cBhvr>
                                      <p:to>
                                        <p:strVal val="visible"/>
                                      </p:to>
                                    </p:set>
                                    <p:animEffect transition="in" filter="checkerboard(across)">
                                      <p:cBhvr>
                                        <p:cTn id="20" dur="500"/>
                                        <p:tgtEl>
                                          <p:spTgt spid="35848"/>
                                        </p:tgtEl>
                                      </p:cBhvr>
                                    </p:animEffect>
                                  </p:childTnLst>
                                </p:cTn>
                              </p:par>
                              <p:par>
                                <p:cTn id="21" presetID="5" presetClass="entr" presetSubtype="10" fill="hold" nodeType="withEffect">
                                  <p:stCondLst>
                                    <p:cond delay="0"/>
                                  </p:stCondLst>
                                  <p:childTnLst>
                                    <p:set>
                                      <p:cBhvr>
                                        <p:cTn id="22" dur="1" fill="hold">
                                          <p:stCondLst>
                                            <p:cond delay="0"/>
                                          </p:stCondLst>
                                        </p:cTn>
                                        <p:tgtEl>
                                          <p:spTgt spid="35846"/>
                                        </p:tgtEl>
                                        <p:attrNameLst>
                                          <p:attrName>style.visibility</p:attrName>
                                        </p:attrNameLst>
                                      </p:cBhvr>
                                      <p:to>
                                        <p:strVal val="visible"/>
                                      </p:to>
                                    </p:set>
                                    <p:animEffect transition="in" filter="checkerboard(across)">
                                      <p:cBhvr>
                                        <p:cTn id="23" dur="500"/>
                                        <p:tgtEl>
                                          <p:spTgt spid="3584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35843">
                                            <p:txEl>
                                              <p:pRg st="2" end="2"/>
                                            </p:txEl>
                                          </p:spTgt>
                                        </p:tgtEl>
                                        <p:attrNameLst>
                                          <p:attrName>style.visibility</p:attrName>
                                        </p:attrNameLst>
                                      </p:cBhvr>
                                      <p:to>
                                        <p:strVal val="visible"/>
                                      </p:to>
                                    </p:set>
                                    <p:animEffect transition="in" filter="checkerboard(across)">
                                      <p:cBhvr>
                                        <p:cTn id="28" dur="500"/>
                                        <p:tgtEl>
                                          <p:spTgt spid="35843">
                                            <p:txEl>
                                              <p:pRg st="2" end="2"/>
                                            </p:txEl>
                                          </p:spTgt>
                                        </p:tgtEl>
                                      </p:cBhvr>
                                    </p:animEffect>
                                  </p:childTnLst>
                                </p:cTn>
                              </p:par>
                            </p:childTnLst>
                          </p:cTn>
                        </p:par>
                        <p:par>
                          <p:cTn id="29" fill="hold" nodeType="afterGroup">
                            <p:stCondLst>
                              <p:cond delay="500"/>
                            </p:stCondLst>
                            <p:childTnLst>
                              <p:par>
                                <p:cTn id="30" presetID="5" presetClass="entr" presetSubtype="10" fill="hold" nodeType="afterEffect">
                                  <p:stCondLst>
                                    <p:cond delay="100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re 1"/>
          <p:cNvSpPr>
            <a:spLocks noGrp="1"/>
          </p:cNvSpPr>
          <p:nvPr>
            <p:ph type="title"/>
          </p:nvPr>
        </p:nvSpPr>
        <p:spPr/>
        <p:txBody>
          <a:bodyPr/>
          <a:lstStyle/>
          <a:p>
            <a:pPr eaLnBrk="1" hangingPunct="1"/>
            <a:endParaRPr lang="fr-FR" smtClean="0"/>
          </a:p>
        </p:txBody>
      </p:sp>
      <p:sp>
        <p:nvSpPr>
          <p:cNvPr id="72707" name="Espace réservé du contenu 2"/>
          <p:cNvSpPr>
            <a:spLocks noGrp="1"/>
          </p:cNvSpPr>
          <p:nvPr>
            <p:ph idx="1"/>
          </p:nvPr>
        </p:nvSpPr>
        <p:spPr/>
        <p:txBody>
          <a:bodyPr/>
          <a:lstStyle/>
          <a:p>
            <a:pPr eaLnBrk="1" hangingPunct="1">
              <a:buFont typeface="Arial" panose="020B0604020202020204" pitchFamily="34" charset="0"/>
              <a:buNone/>
            </a:pPr>
            <a:r>
              <a:rPr lang="fr-FR" smtClean="0">
                <a:solidFill>
                  <a:srgbClr val="FF0000"/>
                </a:solidFill>
              </a:rPr>
              <a:t>Intersession : préparer la J2</a:t>
            </a:r>
          </a:p>
          <a:p>
            <a:pPr eaLnBrk="1" hangingPunct="1"/>
            <a:endParaRPr lang="fr-FR" smtClean="0"/>
          </a:p>
          <a:p>
            <a:pPr eaLnBrk="1" hangingPunct="1"/>
            <a:r>
              <a:rPr lang="fr-FR" smtClean="0"/>
              <a:t>Prendre un rdv avec votre chef : préparer la formation</a:t>
            </a:r>
          </a:p>
          <a:p>
            <a:pPr eaLnBrk="1" hangingPunct="1"/>
            <a:endParaRPr lang="fr-FR" smtClean="0"/>
          </a:p>
          <a:p>
            <a:pPr eaLnBrk="1" hangingPunct="1"/>
            <a:r>
              <a:rPr lang="fr-FR" smtClean="0"/>
              <a:t>Préparer une présentation courte (3-6min)</a:t>
            </a:r>
          </a:p>
          <a:p>
            <a:pPr eaLnBrk="1" hangingPunct="1">
              <a:buFont typeface="Arial" panose="020B0604020202020204" pitchFamily="34" charset="0"/>
              <a:buNone/>
            </a:pPr>
            <a:endParaRPr lang="fr-FR" smtClean="0"/>
          </a:p>
        </p:txBody>
      </p:sp>
    </p:spTree>
    <p:extLst>
      <p:ext uri="{BB962C8B-B14F-4D97-AF65-F5344CB8AC3E}">
        <p14:creationId xmlns:p14="http://schemas.microsoft.com/office/powerpoint/2010/main" val="40186781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u contenu 2"/>
          <p:cNvSpPr>
            <a:spLocks noGrp="1"/>
          </p:cNvSpPr>
          <p:nvPr>
            <p:ph idx="1"/>
          </p:nvPr>
        </p:nvSpPr>
        <p:spPr>
          <a:xfrm>
            <a:off x="1992313" y="404813"/>
            <a:ext cx="8229600" cy="6119812"/>
          </a:xfrm>
        </p:spPr>
        <p:txBody>
          <a:bodyPr/>
          <a:lstStyle/>
          <a:p>
            <a:pPr>
              <a:buFont typeface="Arial" panose="020B0604020202020204" pitchFamily="34" charset="0"/>
              <a:buNone/>
            </a:pPr>
            <a:r>
              <a:rPr lang="fr-FR" sz="2400" b="1"/>
              <a:t>	</a:t>
            </a:r>
            <a:r>
              <a:rPr lang="fr-FR" sz="2400" b="1">
                <a:solidFill>
                  <a:srgbClr val="7030A0"/>
                </a:solidFill>
              </a:rPr>
              <a:t>A faire : chacun d’entre vous choisit une des propositions ci-dessous pour une présentation au groupe. </a:t>
            </a:r>
          </a:p>
          <a:p>
            <a:pPr>
              <a:buFont typeface="Arial" panose="020B0604020202020204" pitchFamily="34" charset="0"/>
              <a:buNone/>
            </a:pPr>
            <a:endParaRPr lang="fr-FR" sz="2400"/>
          </a:p>
          <a:p>
            <a:r>
              <a:rPr lang="fr-FR" sz="2400"/>
              <a:t>Une activité pédagogique qu’il pratique avec ses élèves sous forme de Pecha Kucha (format de présentation orale associée à la projection de 20 diapositives (maximum) sans texte, seulement des images (la présentation dure 6 minutes et 40 secondes au total au maximum).</a:t>
            </a:r>
          </a:p>
          <a:p>
            <a:r>
              <a:rPr lang="fr-FR" sz="2400"/>
              <a:t>Une activité pédagogique qu’il pratique avec ses élèves en 180 secondes maxi une activité pédagogique avec 1 seule diapo. L'idée est d'aller vraiment à l'essentiel, en s'appuyant sur la grille SAMR.</a:t>
            </a:r>
          </a:p>
          <a:p>
            <a:r>
              <a:rPr lang="fr-FR" sz="2400"/>
              <a:t>Une présentation en 180 sec (pas d’autre contrainte) en lien avec la mission de référent numérique (une activité menée dans votre établissement, un projet, …)</a:t>
            </a:r>
          </a:p>
        </p:txBody>
      </p:sp>
    </p:spTree>
    <p:extLst>
      <p:ext uri="{BB962C8B-B14F-4D97-AF65-F5344CB8AC3E}">
        <p14:creationId xmlns:p14="http://schemas.microsoft.com/office/powerpoint/2010/main" val="162224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6"/>
          <p:cNvSpPr>
            <a:spLocks noGrp="1"/>
          </p:cNvSpPr>
          <p:nvPr>
            <p:ph type="title"/>
          </p:nvPr>
        </p:nvSpPr>
        <p:spPr/>
        <p:txBody>
          <a:bodyPr/>
          <a:lstStyle/>
          <a:p>
            <a:pPr eaLnBrk="1" hangingPunct="1"/>
            <a:r>
              <a:rPr lang="fr-FR" smtClean="0">
                <a:solidFill>
                  <a:srgbClr val="FF0000"/>
                </a:solidFill>
              </a:rPr>
              <a:t>- Support de formation -</a:t>
            </a:r>
          </a:p>
        </p:txBody>
      </p:sp>
      <p:sp>
        <p:nvSpPr>
          <p:cNvPr id="7171" name="Espace réservé du contenu 7"/>
          <p:cNvSpPr>
            <a:spLocks noGrp="1"/>
          </p:cNvSpPr>
          <p:nvPr>
            <p:ph idx="1"/>
          </p:nvPr>
        </p:nvSpPr>
        <p:spPr/>
        <p:txBody>
          <a:bodyPr rtlCol="0">
            <a:normAutofit/>
          </a:bodyPr>
          <a:lstStyle/>
          <a:p>
            <a:pPr>
              <a:defRPr/>
            </a:pPr>
            <a:endParaRPr lang="fr-FR" dirty="0" smtClean="0"/>
          </a:p>
          <a:p>
            <a:pPr>
              <a:defRPr/>
            </a:pPr>
            <a:r>
              <a:rPr lang="fr-FR" dirty="0" smtClean="0"/>
              <a:t>Connexion à votre ENT / Cours en ligne</a:t>
            </a:r>
          </a:p>
          <a:p>
            <a:pPr>
              <a:defRPr/>
            </a:pPr>
            <a:r>
              <a:rPr lang="fr-FR" dirty="0" smtClean="0"/>
              <a:t>Rechercher dans «Cours en auto-inscription avec clé»</a:t>
            </a:r>
          </a:p>
          <a:p>
            <a:pPr algn="ctr">
              <a:defRPr/>
            </a:pPr>
            <a:endParaRPr lang="fr-FR" sz="2500" dirty="0"/>
          </a:p>
          <a:p>
            <a:pPr>
              <a:defRPr/>
            </a:pPr>
            <a:r>
              <a:rPr lang="fr-FR" sz="2500" dirty="0"/>
              <a:t>Formation des référents numériques  LYCEE 2015</a:t>
            </a:r>
          </a:p>
          <a:p>
            <a:pPr>
              <a:defRPr/>
            </a:pPr>
            <a:r>
              <a:rPr lang="fr-FR" sz="2500" dirty="0"/>
              <a:t>Clé d’inscription : </a:t>
            </a:r>
            <a:r>
              <a:rPr lang="fr-FR" sz="2500" dirty="0" err="1"/>
              <a:t>nicolas</a:t>
            </a:r>
            <a:endParaRPr lang="fr-FR" sz="2500" dirty="0"/>
          </a:p>
          <a:p>
            <a:pPr>
              <a:defRPr/>
            </a:pPr>
            <a:r>
              <a:rPr lang="fr-FR" sz="2500" dirty="0"/>
              <a:t>Suivre le « fil des activités »</a:t>
            </a:r>
            <a:endParaRPr lang="fr-FR" dirty="0" smtClean="0"/>
          </a:p>
          <a:p>
            <a:pPr>
              <a:defRPr/>
            </a:pPr>
            <a:endParaRPr lang="fr-FR" dirty="0" smtClean="0"/>
          </a:p>
          <a:p>
            <a:pPr algn="r">
              <a:defRPr/>
            </a:pPr>
            <a:r>
              <a:rPr lang="fr-FR" sz="1600" dirty="0"/>
              <a:t>Id=22746</a:t>
            </a:r>
          </a:p>
          <a:p>
            <a:pPr algn="r">
              <a:defRPr/>
            </a:pPr>
            <a:endParaRPr lang="fr-FR" dirty="0" smtClean="0"/>
          </a:p>
        </p:txBody>
      </p:sp>
    </p:spTree>
    <p:extLst>
      <p:ext uri="{BB962C8B-B14F-4D97-AF65-F5344CB8AC3E}">
        <p14:creationId xmlns:p14="http://schemas.microsoft.com/office/powerpoint/2010/main" val="3054304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lstStyle/>
          <a:p>
            <a:pPr eaLnBrk="1" hangingPunct="1"/>
            <a:r>
              <a:rPr lang="fr-FR" smtClean="0">
                <a:solidFill>
                  <a:srgbClr val="FF0000"/>
                </a:solidFill>
              </a:rPr>
              <a:t>- Retour sur le sondage juin 2015 -</a:t>
            </a:r>
          </a:p>
        </p:txBody>
      </p:sp>
      <p:sp>
        <p:nvSpPr>
          <p:cNvPr id="24579" name="Espace réservé du contenu 2"/>
          <p:cNvSpPr>
            <a:spLocks noGrp="1"/>
          </p:cNvSpPr>
          <p:nvPr>
            <p:ph idx="1"/>
          </p:nvPr>
        </p:nvSpPr>
        <p:spPr/>
        <p:txBody>
          <a:bodyPr/>
          <a:lstStyle/>
          <a:p>
            <a:pPr eaLnBrk="1" hangingPunct="1"/>
            <a:endParaRPr lang="fr-FR" smtClean="0"/>
          </a:p>
        </p:txBody>
      </p:sp>
      <p:pic>
        <p:nvPicPr>
          <p:cNvPr id="24580" name="Picture 5" descr="Afficher l'image d'origine">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675" y="2636838"/>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547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2046288" y="522288"/>
            <a:ext cx="822960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72822" rIns="81639" bIns="40820"/>
          <a:lstStyle>
            <a:lvl1pPr>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Calibri" panose="020F0502020204030204" pitchFamily="34" charset="0"/>
              </a:defRPr>
            </a:lvl9pPr>
          </a:lstStyle>
          <a:p>
            <a:pPr algn="ctr" eaLnBrk="1" hangingPunct="1">
              <a:spcBef>
                <a:spcPct val="0"/>
              </a:spcBef>
              <a:buFontTx/>
              <a:buNone/>
            </a:pPr>
            <a:r>
              <a:rPr lang="fr-FR" sz="3600" dirty="0">
                <a:solidFill>
                  <a:srgbClr val="FF0000"/>
                </a:solidFill>
              </a:rPr>
              <a:t>- Programme -</a:t>
            </a:r>
          </a:p>
          <a:p>
            <a:pPr eaLnBrk="1" hangingPunct="1">
              <a:spcBef>
                <a:spcPct val="0"/>
              </a:spcBef>
              <a:buFontTx/>
              <a:buNone/>
            </a:pPr>
            <a:endParaRPr lang="fr-FR" sz="1800" dirty="0">
              <a:solidFill>
                <a:srgbClr val="FF0000"/>
              </a:solidFill>
            </a:endParaRPr>
          </a:p>
          <a:p>
            <a:pPr eaLnBrk="1" hangingPunct="1">
              <a:spcBef>
                <a:spcPct val="0"/>
              </a:spcBef>
              <a:buFontTx/>
              <a:buNone/>
            </a:pPr>
            <a:r>
              <a:rPr lang="fr-FR" sz="2900" dirty="0">
                <a:solidFill>
                  <a:srgbClr val="FF0000"/>
                </a:solidFill>
              </a:rPr>
              <a:t>Journée 1 :</a:t>
            </a:r>
            <a:endParaRPr lang="fr-FR" sz="2900" dirty="0">
              <a:solidFill>
                <a:srgbClr val="000000"/>
              </a:solidFill>
            </a:endParaRPr>
          </a:p>
          <a:p>
            <a:pPr eaLnBrk="1" hangingPunct="1">
              <a:spcBef>
                <a:spcPct val="0"/>
              </a:spcBef>
              <a:buFontTx/>
              <a:buNone/>
            </a:pPr>
            <a:endParaRPr lang="fr-FR" sz="2900" dirty="0">
              <a:solidFill>
                <a:srgbClr val="000000"/>
              </a:solidFill>
            </a:endParaRPr>
          </a:p>
          <a:p>
            <a:pPr eaLnBrk="1" hangingPunct="1">
              <a:spcBef>
                <a:spcPct val="0"/>
              </a:spcBef>
              <a:buFontTx/>
              <a:buNone/>
            </a:pPr>
            <a:r>
              <a:rPr lang="fr-FR" sz="2900" b="1" dirty="0" smtClean="0">
                <a:solidFill>
                  <a:srgbClr val="000000"/>
                </a:solidFill>
              </a:rPr>
              <a:t>Matin</a:t>
            </a:r>
          </a:p>
          <a:p>
            <a:pPr eaLnBrk="1" hangingPunct="1">
              <a:spcBef>
                <a:spcPct val="0"/>
              </a:spcBef>
              <a:buFontTx/>
              <a:buNone/>
            </a:pPr>
            <a:r>
              <a:rPr lang="fr-FR" sz="2900" dirty="0" smtClean="0">
                <a:solidFill>
                  <a:srgbClr val="000000"/>
                </a:solidFill>
              </a:rPr>
              <a:t>Intro : Retour questionnaire / Rôle </a:t>
            </a:r>
            <a:r>
              <a:rPr lang="fr-FR" sz="2900" dirty="0" err="1" smtClean="0">
                <a:solidFill>
                  <a:srgbClr val="000000"/>
                </a:solidFill>
              </a:rPr>
              <a:t>Ref</a:t>
            </a:r>
            <a:r>
              <a:rPr lang="fr-FR" sz="2900" dirty="0" smtClean="0">
                <a:solidFill>
                  <a:srgbClr val="000000"/>
                </a:solidFill>
              </a:rPr>
              <a:t> </a:t>
            </a:r>
            <a:r>
              <a:rPr lang="fr-FR" sz="2900" dirty="0" err="1" smtClean="0">
                <a:solidFill>
                  <a:srgbClr val="000000"/>
                </a:solidFill>
              </a:rPr>
              <a:t>Num</a:t>
            </a:r>
            <a:r>
              <a:rPr lang="fr-FR" sz="2900" dirty="0" smtClean="0">
                <a:solidFill>
                  <a:srgbClr val="000000"/>
                </a:solidFill>
              </a:rPr>
              <a:t> (</a:t>
            </a:r>
            <a:r>
              <a:rPr lang="fr-FR" sz="2900" dirty="0" err="1" smtClean="0">
                <a:solidFill>
                  <a:srgbClr val="000000"/>
                </a:solidFill>
              </a:rPr>
              <a:t>kahoot</a:t>
            </a:r>
            <a:r>
              <a:rPr lang="fr-FR" sz="2900" dirty="0" smtClean="0">
                <a:solidFill>
                  <a:srgbClr val="000000"/>
                </a:solidFill>
              </a:rPr>
              <a:t>?</a:t>
            </a:r>
            <a:endParaRPr lang="fr-FR" sz="2900" dirty="0">
              <a:solidFill>
                <a:srgbClr val="000000"/>
              </a:solidFill>
            </a:endParaRPr>
          </a:p>
          <a:p>
            <a:pPr eaLnBrk="1" hangingPunct="1">
              <a:spcBef>
                <a:spcPct val="0"/>
              </a:spcBef>
              <a:buFontTx/>
              <a:buNone/>
            </a:pPr>
            <a:r>
              <a:rPr lang="fr-FR" sz="2900" dirty="0">
                <a:solidFill>
                  <a:srgbClr val="000000"/>
                </a:solidFill>
              </a:rPr>
              <a:t>1. </a:t>
            </a:r>
            <a:r>
              <a:rPr lang="fr-FR" sz="2900" dirty="0" smtClean="0">
                <a:solidFill>
                  <a:srgbClr val="000000"/>
                </a:solidFill>
              </a:rPr>
              <a:t>L’identité </a:t>
            </a:r>
            <a:r>
              <a:rPr lang="fr-FR" sz="2900" dirty="0">
                <a:solidFill>
                  <a:srgbClr val="000000"/>
                </a:solidFill>
              </a:rPr>
              <a:t>numérique des </a:t>
            </a:r>
            <a:r>
              <a:rPr lang="fr-FR" sz="2900" dirty="0" smtClean="0">
                <a:solidFill>
                  <a:srgbClr val="000000"/>
                </a:solidFill>
              </a:rPr>
              <a:t>enseignants (</a:t>
            </a:r>
            <a:r>
              <a:rPr lang="fr-FR" sz="2900" dirty="0" err="1" smtClean="0">
                <a:solidFill>
                  <a:srgbClr val="000000"/>
                </a:solidFill>
              </a:rPr>
              <a:t>Viadeuc</a:t>
            </a:r>
            <a:r>
              <a:rPr lang="fr-FR" sz="2900" dirty="0" smtClean="0">
                <a:solidFill>
                  <a:srgbClr val="000000"/>
                </a:solidFill>
              </a:rPr>
              <a:t>)</a:t>
            </a:r>
            <a:endParaRPr lang="fr-FR" sz="2900" dirty="0">
              <a:solidFill>
                <a:srgbClr val="000000"/>
              </a:solidFill>
            </a:endParaRPr>
          </a:p>
          <a:p>
            <a:pPr eaLnBrk="1" hangingPunct="1">
              <a:spcBef>
                <a:spcPct val="0"/>
              </a:spcBef>
              <a:buFontTx/>
              <a:buNone/>
            </a:pPr>
            <a:r>
              <a:rPr lang="fr-FR" sz="2900" dirty="0">
                <a:solidFill>
                  <a:srgbClr val="000000"/>
                </a:solidFill>
              </a:rPr>
              <a:t>2- Les pratiques des jeunes </a:t>
            </a:r>
            <a:r>
              <a:rPr lang="fr-FR" sz="2900" dirty="0" smtClean="0">
                <a:solidFill>
                  <a:srgbClr val="000000"/>
                </a:solidFill>
              </a:rPr>
              <a:t>(Suite</a:t>
            </a:r>
            <a:r>
              <a:rPr lang="fr-FR" sz="2900" dirty="0">
                <a:solidFill>
                  <a:srgbClr val="000000"/>
                </a:solidFill>
              </a:rPr>
              <a:t>)</a:t>
            </a:r>
          </a:p>
          <a:p>
            <a:pPr eaLnBrk="1" hangingPunct="1">
              <a:spcBef>
                <a:spcPct val="0"/>
              </a:spcBef>
              <a:buFontTx/>
              <a:buNone/>
            </a:pPr>
            <a:r>
              <a:rPr lang="fr-FR" sz="2900" dirty="0">
                <a:solidFill>
                  <a:srgbClr val="000000"/>
                </a:solidFill>
              </a:rPr>
              <a:t>3- Evaluer les usages dans son établissement</a:t>
            </a:r>
          </a:p>
          <a:p>
            <a:pPr eaLnBrk="1" hangingPunct="1">
              <a:spcBef>
                <a:spcPct val="0"/>
              </a:spcBef>
              <a:buFontTx/>
              <a:buNone/>
            </a:pPr>
            <a:r>
              <a:rPr lang="fr-FR" sz="2900" b="1" dirty="0" smtClean="0">
                <a:solidFill>
                  <a:srgbClr val="000000"/>
                </a:solidFill>
              </a:rPr>
              <a:t>Après-midi</a:t>
            </a:r>
            <a:endParaRPr lang="fr-FR" sz="2900" b="1" dirty="0">
              <a:solidFill>
                <a:srgbClr val="000000"/>
              </a:solidFill>
            </a:endParaRPr>
          </a:p>
          <a:p>
            <a:pPr eaLnBrk="1" hangingPunct="1">
              <a:spcBef>
                <a:spcPct val="0"/>
              </a:spcBef>
              <a:buFontTx/>
              <a:buNone/>
            </a:pPr>
            <a:r>
              <a:rPr lang="fr-FR" sz="2900" dirty="0">
                <a:solidFill>
                  <a:srgbClr val="000000"/>
                </a:solidFill>
              </a:rPr>
              <a:t>4- Retour sur les formations faites et réflexion</a:t>
            </a:r>
          </a:p>
          <a:p>
            <a:pPr eaLnBrk="1" hangingPunct="1">
              <a:spcBef>
                <a:spcPct val="0"/>
              </a:spcBef>
              <a:buFontTx/>
              <a:buNone/>
            </a:pPr>
            <a:r>
              <a:rPr lang="fr-FR" sz="2900" dirty="0">
                <a:solidFill>
                  <a:srgbClr val="000000"/>
                </a:solidFill>
              </a:rPr>
              <a:t>5- Quelques techniques d’animation</a:t>
            </a:r>
            <a:r>
              <a:rPr lang="fr-FR" sz="2400" b="1" dirty="0">
                <a:solidFill>
                  <a:srgbClr val="000000"/>
                </a:solidFill>
              </a:rPr>
              <a:t/>
            </a:r>
            <a:br>
              <a:rPr lang="fr-FR" sz="2400" b="1" dirty="0">
                <a:solidFill>
                  <a:srgbClr val="000000"/>
                </a:solidFill>
              </a:rPr>
            </a:br>
            <a:r>
              <a:rPr lang="fr-FR" sz="1800" dirty="0">
                <a:solidFill>
                  <a:srgbClr val="000000"/>
                </a:solidFill>
              </a:rPr>
              <a:t> </a:t>
            </a:r>
          </a:p>
          <a:p>
            <a:pPr eaLnBrk="1" hangingPunct="1">
              <a:spcBef>
                <a:spcPct val="0"/>
              </a:spcBef>
              <a:buFontTx/>
              <a:buNone/>
            </a:pPr>
            <a:endParaRPr lang="fr-FR" sz="1800" dirty="0">
              <a:solidFill>
                <a:srgbClr val="000000"/>
              </a:solidFill>
            </a:endParaRPr>
          </a:p>
        </p:txBody>
      </p:sp>
    </p:spTree>
    <p:extLst>
      <p:ext uri="{BB962C8B-B14F-4D97-AF65-F5344CB8AC3E}">
        <p14:creationId xmlns:p14="http://schemas.microsoft.com/office/powerpoint/2010/main" val="17217348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p:txBody>
          <a:bodyPr/>
          <a:lstStyle/>
          <a:p>
            <a:pPr eaLnBrk="1" hangingPunct="1"/>
            <a:endParaRPr lang="fr-FR" smtClean="0"/>
          </a:p>
        </p:txBody>
      </p:sp>
      <p:sp>
        <p:nvSpPr>
          <p:cNvPr id="27651" name="Espace réservé du contenu 2"/>
          <p:cNvSpPr>
            <a:spLocks noGrp="1"/>
          </p:cNvSpPr>
          <p:nvPr>
            <p:ph idx="1"/>
          </p:nvPr>
        </p:nvSpPr>
        <p:spPr/>
        <p:txBody>
          <a:bodyPr/>
          <a:lstStyle/>
          <a:p>
            <a:pPr eaLnBrk="1" hangingPunct="1">
              <a:buFont typeface="Arial" panose="020B0604020202020204" pitchFamily="34" charset="0"/>
              <a:buNone/>
            </a:pPr>
            <a:r>
              <a:rPr lang="fr-FR" smtClean="0">
                <a:solidFill>
                  <a:srgbClr val="FF0000"/>
                </a:solidFill>
              </a:rPr>
              <a:t>Intersession : préparer la J2</a:t>
            </a:r>
          </a:p>
          <a:p>
            <a:pPr eaLnBrk="1" hangingPunct="1"/>
            <a:endParaRPr lang="fr-FR" smtClean="0"/>
          </a:p>
          <a:p>
            <a:pPr eaLnBrk="1" hangingPunct="1"/>
            <a:r>
              <a:rPr lang="fr-FR" smtClean="0"/>
              <a:t>Prendre un rdv avec votre chef : préparer la formation</a:t>
            </a:r>
          </a:p>
          <a:p>
            <a:pPr eaLnBrk="1" hangingPunct="1"/>
            <a:endParaRPr lang="fr-FR" smtClean="0"/>
          </a:p>
          <a:p>
            <a:pPr eaLnBrk="1" hangingPunct="1"/>
            <a:r>
              <a:rPr lang="fr-FR" smtClean="0"/>
              <a:t>Préparer une présentation courte (3-6min)</a:t>
            </a:r>
          </a:p>
          <a:p>
            <a:pPr eaLnBrk="1" hangingPunct="1">
              <a:buFont typeface="Arial" panose="020B0604020202020204" pitchFamily="34" charset="0"/>
              <a:buNone/>
            </a:pPr>
            <a:endParaRPr lang="fr-FR" smtClean="0"/>
          </a:p>
        </p:txBody>
      </p:sp>
    </p:spTree>
    <p:extLst>
      <p:ext uri="{BB962C8B-B14F-4D97-AF65-F5344CB8AC3E}">
        <p14:creationId xmlns:p14="http://schemas.microsoft.com/office/powerpoint/2010/main" val="175994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1166</Words>
  <Application>Microsoft Office PowerPoint</Application>
  <PresentationFormat>Grand écran</PresentationFormat>
  <Paragraphs>275</Paragraphs>
  <Slides>52</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52</vt:i4>
      </vt:variant>
    </vt:vector>
  </HeadingPairs>
  <TitlesOfParts>
    <vt:vector size="60" baseType="lpstr">
      <vt:lpstr>AR DECODE</vt:lpstr>
      <vt:lpstr>Arial</vt:lpstr>
      <vt:lpstr>Calibri</vt:lpstr>
      <vt:lpstr>Calibri Light</vt:lpstr>
      <vt:lpstr>Comic Sans MS</vt:lpstr>
      <vt:lpstr>Helvetica Neue</vt:lpstr>
      <vt:lpstr>Times New Roman</vt:lpstr>
      <vt:lpstr>Thème Office</vt:lpstr>
      <vt:lpstr>Formation des  référents numériques Lycée volume 2</vt:lpstr>
      <vt:lpstr>- Repas –   Qui Mange ce midi ?</vt:lpstr>
      <vt:lpstr>- Tour de table –   présentation et attentes </vt:lpstr>
      <vt:lpstr>- Connexion au PC -</vt:lpstr>
      <vt:lpstr>- Connexion au PC -</vt:lpstr>
      <vt:lpstr>- Support de formation -</vt:lpstr>
      <vt:lpstr>- Retour sur le sondage juin 2015 -</vt:lpstr>
      <vt:lpstr>Présentation PowerPoint</vt:lpstr>
      <vt:lpstr>Présentation PowerPoint</vt:lpstr>
      <vt:lpstr>Présentation PowerPoint</vt:lpstr>
      <vt:lpstr>Présentation PowerPoint</vt:lpstr>
      <vt:lpstr>- Le Personal Branding -</vt:lpstr>
      <vt:lpstr>Présentation PowerPoint</vt:lpstr>
      <vt:lpstr>- Un réseau professionnel ! -</vt:lpstr>
      <vt:lpstr>A faire : viaéduc</vt:lpstr>
      <vt:lpstr>Présentation PowerPoint</vt:lpstr>
      <vt:lpstr>Présentation PowerPoint</vt:lpstr>
      <vt:lpstr>Présentation PowerPoint</vt:lpstr>
      <vt:lpstr>- Exemple de questionnaire - (collège Bégon, Blois)</vt:lpstr>
      <vt:lpstr>A faire : le questionnaire</vt:lpstr>
      <vt:lpstr>Présentation PowerPoint</vt:lpstr>
      <vt:lpstr>A faire : une présentation</vt:lpstr>
      <vt:lpstr>- Bilan et réflexions ! -</vt:lpstr>
      <vt:lpstr>- L’organisation de la journée numérique – exemple Du lycée Vaucanson</vt:lpstr>
      <vt:lpstr>Présentation PowerPoint</vt:lpstr>
      <vt:lpstr> - Lundi 13 juin, 9h-13h - </vt:lpstr>
      <vt:lpstr>- Mercredi 7 septembre ,14h-16h -</vt:lpstr>
      <vt:lpstr>Vidéos des chefs d’établissement</vt:lpstr>
      <vt:lpstr>Présentation PowerPoint</vt:lpstr>
      <vt:lpstr>Les supports d’animations</vt:lpstr>
      <vt:lpstr>Diaporama : Textes</vt:lpstr>
      <vt:lpstr>Diaporama : Textes simplifiés</vt:lpstr>
      <vt:lpstr>Diaporama : Textes simplifiés + images</vt:lpstr>
      <vt:lpstr>Diaporama (180’): Idées clés + images</vt:lpstr>
      <vt:lpstr>Diaporama (180’): Images</vt:lpstr>
      <vt:lpstr>Diaporama : PechaKucha (20 images x 20 secondes)</vt:lpstr>
      <vt:lpstr>Présentation PowerPoint</vt:lpstr>
      <vt:lpstr>Construire une présentation efficace</vt:lpstr>
      <vt:lpstr>Extraire un message simple.</vt:lpstr>
      <vt:lpstr>Théâtraliser sa présentation</vt:lpstr>
      <vt:lpstr>Construire des diapositives attractives</vt:lpstr>
      <vt:lpstr>Les trois règles de l’esthétique </vt:lpstr>
      <vt:lpstr>Les quatre règles du texte </vt:lpstr>
      <vt:lpstr>Les quatre règles du texte </vt:lpstr>
      <vt:lpstr>Les règles des jeux de couleurs </vt:lpstr>
      <vt:lpstr>Le contenu d’une diapositive</vt:lpstr>
      <vt:lpstr>Le contenu d’une diapositive</vt:lpstr>
      <vt:lpstr>- Un exemple Le PechaKucha -</vt:lpstr>
      <vt:lpstr>- Killed by powerpoint ! -</vt:lpstr>
      <vt:lpstr>- Intérêts -</vt:lpstr>
      <vt:lpstr>Présentation PowerPoint</vt:lpstr>
      <vt:lpstr>Présentation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HP-I7</dc:creator>
  <cp:lastModifiedBy>HP-I7</cp:lastModifiedBy>
  <cp:revision>25</cp:revision>
  <dcterms:created xsi:type="dcterms:W3CDTF">2016-11-29T09:19:54Z</dcterms:created>
  <dcterms:modified xsi:type="dcterms:W3CDTF">2016-11-29T14:05:15Z</dcterms:modified>
</cp:coreProperties>
</file>