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83" r:id="rId19"/>
    <p:sldId id="273" r:id="rId20"/>
    <p:sldId id="274" r:id="rId21"/>
    <p:sldId id="275" r:id="rId22"/>
    <p:sldId id="284" r:id="rId23"/>
    <p:sldId id="276" r:id="rId24"/>
    <p:sldId id="285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AC6CB-4F0D-4DDE-88C2-79C095FECC77}" type="datetimeFigureOut">
              <a:rPr lang="fr-FR" smtClean="0"/>
              <a:pPr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01588-4AD2-494B-AE18-D6292479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dirty="0" smtClean="0">
                <a:solidFill>
                  <a:srgbClr val="FF0000"/>
                </a:solidFill>
              </a:rPr>
              <a:t>Questionnaire juin 2016</a:t>
            </a:r>
            <a:endParaRPr lang="fr-FR" sz="60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Le ressenti des référents numériques</a:t>
            </a:r>
          </a:p>
          <a:p>
            <a:endParaRPr lang="fr-FR" dirty="0">
              <a:solidFill>
                <a:srgbClr val="00B0F0"/>
              </a:solidFill>
            </a:endParaRPr>
          </a:p>
          <a:p>
            <a:r>
              <a:rPr lang="fr-FR" dirty="0" smtClean="0">
                <a:solidFill>
                  <a:srgbClr val="00B0F0"/>
                </a:solidFill>
              </a:rPr>
              <a:t>143 réponses</a:t>
            </a:r>
            <a:endParaRPr lang="fr-F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Contenu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6/ Sur une échelle de 1 à 4, le contenu des modules a-t-il répondu à vos attentes </a:t>
            </a:r>
            <a:r>
              <a:rPr lang="fr-FR" sz="3600" b="1" dirty="0" smtClean="0">
                <a:solidFill>
                  <a:srgbClr val="FF0000"/>
                </a:solidFill>
              </a:rPr>
              <a:t>?</a:t>
            </a:r>
            <a:endParaRPr lang="fr-FR" sz="3600" dirty="0">
              <a:solidFill>
                <a:srgbClr val="FF0000"/>
              </a:solidFill>
            </a:endParaRPr>
          </a:p>
        </p:txBody>
      </p:sp>
      <p:pic>
        <p:nvPicPr>
          <p:cNvPr id="4" name="Picture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9752" y="1967865"/>
            <a:ext cx="3609975" cy="4890135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7/ Sur une échelle de 1 à 4, que pensez-vous de l’articulation entre les 5 thèmes </a:t>
            </a:r>
            <a:r>
              <a:rPr lang="fr-FR" sz="3600" b="1" dirty="0" smtClean="0">
                <a:solidFill>
                  <a:srgbClr val="FF0000"/>
                </a:solidFill>
              </a:rPr>
              <a:t>?</a:t>
            </a:r>
            <a:endParaRPr lang="fr-FR" sz="3600" dirty="0">
              <a:solidFill>
                <a:srgbClr val="FF0000"/>
              </a:solidFill>
            </a:endParaRPr>
          </a:p>
        </p:txBody>
      </p:sp>
      <p:pic>
        <p:nvPicPr>
          <p:cNvPr id="4" name="Picture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8860" y="1571612"/>
            <a:ext cx="3386575" cy="504317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8/ Un des points de la maquette  présente-t-il une difficulté particulière ? Un des points abordés mériterait-il une intervention complémentaire ?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4114800" cy="45828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/>
          </a:p>
          <a:p>
            <a:pPr lvl="0"/>
            <a:r>
              <a:rPr lang="fr-FR" b="1" dirty="0" smtClean="0"/>
              <a:t>Législation </a:t>
            </a:r>
          </a:p>
          <a:p>
            <a:pPr lvl="0"/>
            <a:endParaRPr lang="fr-FR" dirty="0"/>
          </a:p>
          <a:p>
            <a:pPr lvl="0"/>
            <a:r>
              <a:rPr lang="fr-FR" b="1" dirty="0"/>
              <a:t>Travail collaboratif (outils et usages pédagogiques</a:t>
            </a:r>
            <a:r>
              <a:rPr lang="fr-FR" b="1" dirty="0" smtClean="0"/>
              <a:t>)</a:t>
            </a:r>
          </a:p>
          <a:p>
            <a:pPr lvl="0"/>
            <a:endParaRPr lang="fr-FR" dirty="0"/>
          </a:p>
          <a:p>
            <a:pPr lvl="0"/>
            <a:r>
              <a:rPr lang="fr-FR" b="1" dirty="0"/>
              <a:t>Demande de formation </a:t>
            </a:r>
            <a:r>
              <a:rPr lang="fr-FR" b="1" dirty="0" smtClean="0"/>
              <a:t>préfabriqué</a:t>
            </a:r>
            <a:endParaRPr lang="fr-FR" b="1" dirty="0"/>
          </a:p>
        </p:txBody>
      </p:sp>
      <p:sp>
        <p:nvSpPr>
          <p:cNvPr id="4" name="Espace réservé du contenu 3"/>
          <p:cNvSpPr txBox="1">
            <a:spLocks/>
          </p:cNvSpPr>
          <p:nvPr/>
        </p:nvSpPr>
        <p:spPr>
          <a:xfrm>
            <a:off x="6516216" y="3429000"/>
            <a:ext cx="2468960" cy="22651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Légendes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Sera fait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 sera pas fait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lors des 2 jours de formation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9/ Sur une échelle de 1 à 4, comment évalueriez-vous votre degré d’acquisition de compétences </a:t>
            </a:r>
            <a:r>
              <a:rPr lang="fr-FR" sz="3600" dirty="0" smtClean="0">
                <a:solidFill>
                  <a:srgbClr val="FF0000"/>
                </a:solidFill>
              </a:rPr>
              <a:t>?</a:t>
            </a:r>
            <a:endParaRPr lang="fr-FR" sz="3600" dirty="0">
              <a:solidFill>
                <a:srgbClr val="FF0000"/>
              </a:solidFill>
            </a:endParaRPr>
          </a:p>
        </p:txBody>
      </p:sp>
      <p:pic>
        <p:nvPicPr>
          <p:cNvPr id="4" name="Picture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8926" y="1714488"/>
            <a:ext cx="3357586" cy="4962209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</a:t>
            </a:r>
            <a:r>
              <a:rPr lang="fr-FR" dirty="0" smtClean="0">
                <a:solidFill>
                  <a:srgbClr val="00B050"/>
                </a:solidFill>
              </a:rPr>
              <a:t>rolongement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10/ Cette formation vous a-t-elle permis de vous positionner en tant que conseiller numérique de votre chef d’établissement ? 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Picture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7488" y="1916832"/>
            <a:ext cx="3442704" cy="4631279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11/ Cette formation vous a-t-elle permis de vous impliquer davantage dans la politique numérique de votre établissement </a:t>
            </a:r>
            <a:r>
              <a:rPr lang="fr-FR" sz="3600" b="1" dirty="0" smtClean="0">
                <a:solidFill>
                  <a:srgbClr val="FF0000"/>
                </a:solidFill>
              </a:rPr>
              <a:t>?</a:t>
            </a:r>
            <a:endParaRPr lang="fr-FR" sz="3600" dirty="0">
              <a:solidFill>
                <a:srgbClr val="FF0000"/>
              </a:solidFill>
            </a:endParaRPr>
          </a:p>
        </p:txBody>
      </p:sp>
      <p:pic>
        <p:nvPicPr>
          <p:cNvPr id="4" name="Picture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1840" y="2272030"/>
            <a:ext cx="3079557" cy="458597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question 12 …</a:t>
            </a:r>
            <a:endParaRPr lang="fr-FR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12776"/>
            <a:ext cx="5276850" cy="5276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13/ Cette formation vous a-t-elle permis d’impulser des actions au sein de votre établissement </a:t>
            </a:r>
            <a:r>
              <a:rPr lang="fr-FR" b="1" dirty="0" smtClean="0">
                <a:solidFill>
                  <a:srgbClr val="FF0000"/>
                </a:solidFill>
              </a:rPr>
              <a:t>?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Picture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5816" y="1910080"/>
            <a:ext cx="3322613" cy="494792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Introduction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14/ Etes-vous identifié(e) comme une personne ressource pour le numérique auprès de collègues ?</a:t>
            </a:r>
            <a:r>
              <a:rPr lang="fr-FR" b="1" dirty="0"/>
              <a:t>  </a:t>
            </a:r>
            <a:endParaRPr lang="fr-FR" dirty="0"/>
          </a:p>
        </p:txBody>
      </p:sp>
      <p:pic>
        <p:nvPicPr>
          <p:cNvPr id="4" name="Picture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0364" y="2071678"/>
            <a:ext cx="3060369" cy="4557395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15/ Que souhaiteriez-vous aborder en prolongement de cette formation, pour l’année 2016-2017 ? Quels sont les points importants sur lesquels vous souhaiteriez obtenir de l’accompagnement </a:t>
            </a:r>
            <a:r>
              <a:rPr lang="fr-FR" sz="3200" b="1" dirty="0" smtClean="0">
                <a:solidFill>
                  <a:srgbClr val="FF0000"/>
                </a:solidFill>
              </a:rPr>
              <a:t>?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436096" y="3933056"/>
            <a:ext cx="3045024" cy="255314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fr-FR" dirty="0" smtClean="0"/>
              <a:t>Légendes</a:t>
            </a:r>
          </a:p>
          <a:p>
            <a:r>
              <a:rPr lang="fr-FR" b="1" dirty="0" smtClean="0"/>
              <a:t>Sera fait</a:t>
            </a:r>
          </a:p>
          <a:p>
            <a:r>
              <a:rPr lang="fr-FR" dirty="0" smtClean="0"/>
              <a:t>Ne sera pas fait</a:t>
            </a:r>
          </a:p>
          <a:p>
            <a:endParaRPr lang="fr-FR" dirty="0" smtClean="0"/>
          </a:p>
          <a:p>
            <a:r>
              <a:rPr lang="fr-FR" dirty="0" smtClean="0"/>
              <a:t>… lors des 2 jours de formation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Côté administratif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Répartition des tâches entre </a:t>
            </a:r>
          </a:p>
          <a:p>
            <a:pPr lvl="1"/>
            <a:r>
              <a:rPr lang="fr-FR" dirty="0" smtClean="0"/>
              <a:t>référent </a:t>
            </a:r>
            <a:r>
              <a:rPr lang="fr-FR" dirty="0" smtClean="0"/>
              <a:t>numérique </a:t>
            </a:r>
          </a:p>
          <a:p>
            <a:pPr lvl="1"/>
            <a:r>
              <a:rPr lang="fr-FR" dirty="0" smtClean="0"/>
              <a:t>administrateur réseau</a:t>
            </a:r>
          </a:p>
          <a:p>
            <a:pPr lvl="1"/>
            <a:r>
              <a:rPr lang="fr-FR" dirty="0" smtClean="0"/>
              <a:t>administrateur ENT</a:t>
            </a:r>
            <a:endParaRPr lang="fr-FR" dirty="0" smtClean="0"/>
          </a:p>
          <a:p>
            <a:r>
              <a:rPr lang="fr-FR" b="1" dirty="0" smtClean="0"/>
              <a:t>C</a:t>
            </a:r>
            <a:r>
              <a:rPr lang="fr-FR" b="1" dirty="0" smtClean="0"/>
              <a:t>onseil </a:t>
            </a:r>
            <a:r>
              <a:rPr lang="fr-FR" b="1" dirty="0" smtClean="0"/>
              <a:t>auprès de mon </a:t>
            </a:r>
            <a:r>
              <a:rPr lang="fr-FR" b="1" dirty="0" smtClean="0"/>
              <a:t>chef</a:t>
            </a:r>
            <a:endParaRPr lang="fr-FR" b="1" dirty="0" smtClean="0"/>
          </a:p>
          <a:p>
            <a:r>
              <a:rPr lang="fr-FR" b="1" dirty="0" smtClean="0"/>
              <a:t>Création d’un </a:t>
            </a:r>
            <a:r>
              <a:rPr lang="fr-FR" b="1" dirty="0" smtClean="0"/>
              <a:t>conseil numérique</a:t>
            </a:r>
            <a:r>
              <a:rPr lang="fr-FR" b="1" dirty="0" smtClean="0"/>
              <a:t>.</a:t>
            </a:r>
            <a:endParaRPr lang="fr-FR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Côté outils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tablettes</a:t>
            </a:r>
            <a:endParaRPr lang="fr-FR" dirty="0"/>
          </a:p>
          <a:p>
            <a:r>
              <a:rPr lang="fr-FR" dirty="0" smtClean="0"/>
              <a:t>Le BYOD</a:t>
            </a:r>
            <a:endParaRPr lang="fr-FR" dirty="0" smtClean="0"/>
          </a:p>
          <a:p>
            <a:r>
              <a:rPr lang="fr-FR" dirty="0" smtClean="0"/>
              <a:t>U</a:t>
            </a:r>
            <a:r>
              <a:rPr lang="fr-FR" dirty="0" smtClean="0"/>
              <a:t>tilisation </a:t>
            </a:r>
            <a:r>
              <a:rPr lang="fr-FR" dirty="0" smtClean="0"/>
              <a:t>du numérique pour </a:t>
            </a:r>
            <a:endParaRPr lang="fr-FR" dirty="0" smtClean="0"/>
          </a:p>
          <a:p>
            <a:pPr lvl="1"/>
            <a:r>
              <a:rPr lang="fr-FR" dirty="0" smtClean="0"/>
              <a:t>l'organisation </a:t>
            </a:r>
            <a:r>
              <a:rPr lang="fr-FR" dirty="0" smtClean="0"/>
              <a:t>et le suivi de l'AP / </a:t>
            </a:r>
            <a:r>
              <a:rPr lang="fr-FR" dirty="0" smtClean="0"/>
              <a:t>EPI, </a:t>
            </a:r>
          </a:p>
          <a:p>
            <a:pPr lvl="1"/>
            <a:r>
              <a:rPr lang="fr-FR" dirty="0" smtClean="0"/>
              <a:t>gestion de classe</a:t>
            </a:r>
          </a:p>
          <a:p>
            <a:pPr lvl="1"/>
            <a:r>
              <a:rPr lang="fr-FR" dirty="0" smtClean="0"/>
              <a:t>Suivi de projet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Côté pédagogique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Temps d’échanges </a:t>
            </a:r>
            <a:endParaRPr lang="fr-FR" b="1" dirty="0" smtClean="0"/>
          </a:p>
          <a:p>
            <a:pPr lvl="1"/>
            <a:r>
              <a:rPr lang="fr-FR" b="1" dirty="0" smtClean="0"/>
              <a:t>entre </a:t>
            </a:r>
            <a:r>
              <a:rPr lang="fr-FR" b="1" dirty="0" smtClean="0"/>
              <a:t>référents</a:t>
            </a:r>
          </a:p>
          <a:p>
            <a:pPr lvl="1"/>
            <a:r>
              <a:rPr lang="fr-FR" dirty="0" smtClean="0"/>
              <a:t>en </a:t>
            </a:r>
            <a:r>
              <a:rPr lang="fr-FR" dirty="0" smtClean="0"/>
              <a:t>établissement</a:t>
            </a:r>
          </a:p>
          <a:p>
            <a:r>
              <a:rPr lang="fr-FR" b="1" dirty="0" smtClean="0"/>
              <a:t>Des </a:t>
            </a:r>
            <a:r>
              <a:rPr lang="fr-FR" b="1" dirty="0" smtClean="0"/>
              <a:t>exemples </a:t>
            </a:r>
            <a:r>
              <a:rPr lang="fr-FR" b="1" dirty="0" smtClean="0"/>
              <a:t>a </a:t>
            </a:r>
            <a:r>
              <a:rPr lang="fr-FR" b="1" dirty="0" smtClean="0"/>
              <a:t>proposer aux </a:t>
            </a:r>
            <a:r>
              <a:rPr lang="fr-FR" b="1" dirty="0" smtClean="0"/>
              <a:t>collèges. Activités </a:t>
            </a:r>
            <a:r>
              <a:rPr lang="fr-FR" b="1" dirty="0" smtClean="0"/>
              <a:t>plus "poussées</a:t>
            </a:r>
            <a:r>
              <a:rPr lang="fr-FR" b="1" dirty="0" smtClean="0"/>
              <a:t>"</a:t>
            </a:r>
            <a:endParaRPr lang="fr-FR" b="1" dirty="0" smtClean="0"/>
          </a:p>
          <a:p>
            <a:r>
              <a:rPr lang="fr-FR" b="1" dirty="0" smtClean="0"/>
              <a:t>P</a:t>
            </a:r>
            <a:r>
              <a:rPr lang="fr-FR" b="1" dirty="0" smtClean="0"/>
              <a:t>istes </a:t>
            </a:r>
            <a:r>
              <a:rPr lang="fr-FR" b="1" dirty="0" smtClean="0"/>
              <a:t>sur la méthode, le positionnement à adopter face aux </a:t>
            </a:r>
            <a:r>
              <a:rPr lang="fr-FR" b="1" dirty="0" smtClean="0"/>
              <a:t>collègues</a:t>
            </a:r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1/ Etes-vous : </a:t>
            </a:r>
            <a:endParaRPr lang="fr-FR" sz="3600" dirty="0">
              <a:solidFill>
                <a:srgbClr val="FF0000"/>
              </a:solidFill>
            </a:endParaRPr>
          </a:p>
        </p:txBody>
      </p:sp>
      <p:pic>
        <p:nvPicPr>
          <p:cNvPr id="5" name="Picture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7744" y="1556792"/>
            <a:ext cx="4439986" cy="4441127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2/ Qu’attendiez-vous de cette formation </a:t>
            </a:r>
            <a:r>
              <a:rPr lang="fr-FR" sz="3600" b="1" dirty="0" smtClean="0">
                <a:solidFill>
                  <a:srgbClr val="FF0000"/>
                </a:solidFill>
              </a:rPr>
              <a:t>?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Précisions sur les </a:t>
            </a:r>
            <a:r>
              <a:rPr lang="fr-FR" dirty="0" smtClean="0"/>
              <a:t>missions</a:t>
            </a:r>
            <a:endParaRPr lang="fr-FR" dirty="0"/>
          </a:p>
          <a:p>
            <a:r>
              <a:rPr lang="fr-FR" dirty="0"/>
              <a:t>La politique académique</a:t>
            </a:r>
          </a:p>
          <a:p>
            <a:r>
              <a:rPr lang="fr-FR" dirty="0" smtClean="0"/>
              <a:t>Connaitre </a:t>
            </a:r>
            <a:r>
              <a:rPr lang="fr-FR" dirty="0"/>
              <a:t>de nouveaux outils, des pistes pédagogiques, </a:t>
            </a:r>
            <a:endParaRPr lang="fr-FR" dirty="0" smtClean="0"/>
          </a:p>
          <a:p>
            <a:r>
              <a:rPr lang="fr-FR" dirty="0" smtClean="0"/>
              <a:t>C</a:t>
            </a:r>
            <a:r>
              <a:rPr lang="fr-FR" dirty="0" smtClean="0"/>
              <a:t>omment </a:t>
            </a:r>
            <a:r>
              <a:rPr lang="fr-FR" dirty="0"/>
              <a:t>intervenir devant ses collègues</a:t>
            </a:r>
          </a:p>
          <a:p>
            <a:r>
              <a:rPr lang="fr-FR" dirty="0"/>
              <a:t>Echanges de pratiques, rencontrer d’autres référents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3/ Sur une échelle de 1 à 4, a-t-elle répondu à vos </a:t>
            </a:r>
            <a:r>
              <a:rPr lang="fr-FR" dirty="0" smtClean="0">
                <a:solidFill>
                  <a:srgbClr val="FF0000"/>
                </a:solidFill>
              </a:rPr>
              <a:t>attentes ?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3" name="Picture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9792" y="1628800"/>
            <a:ext cx="3714776" cy="5072074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Organisation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4/ L’organisation (2 jours) fut-elle satisfaisante </a:t>
            </a:r>
            <a:r>
              <a:rPr lang="fr-FR" b="1" dirty="0" smtClean="0">
                <a:solidFill>
                  <a:srgbClr val="FF0000"/>
                </a:solidFill>
              </a:rPr>
              <a:t>?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pPr lvl="0" algn="ctr"/>
            <a:r>
              <a:rPr lang="fr-FR" sz="4000" dirty="0" smtClean="0"/>
              <a:t>Oui </a:t>
            </a:r>
            <a:r>
              <a:rPr lang="fr-FR" sz="4000" dirty="0"/>
              <a:t>	80,4%</a:t>
            </a:r>
          </a:p>
          <a:p>
            <a:pPr lvl="0" algn="ctr"/>
            <a:endParaRPr lang="fr-FR" sz="4000" dirty="0" smtClean="0"/>
          </a:p>
          <a:p>
            <a:pPr lvl="0" algn="ctr"/>
            <a:r>
              <a:rPr lang="fr-FR" sz="4000" dirty="0" smtClean="0"/>
              <a:t>Non       </a:t>
            </a:r>
            <a:r>
              <a:rPr lang="fr-FR" sz="4000" dirty="0"/>
              <a:t>19,6</a:t>
            </a:r>
            <a:r>
              <a:rPr lang="fr-FR" sz="4000" dirty="0" smtClean="0"/>
              <a:t>%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5/ L’environnement de travail fut-il satisfaisant ? (accueil, matériel, salle</a:t>
            </a:r>
            <a:r>
              <a:rPr lang="fr-FR" b="1" dirty="0" smtClean="0">
                <a:solidFill>
                  <a:srgbClr val="FF0000"/>
                </a:solidFill>
              </a:rPr>
              <a:t>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pPr lvl="0"/>
            <a:endParaRPr lang="fr-FR" dirty="0" smtClean="0"/>
          </a:p>
          <a:p>
            <a:pPr lvl="0" algn="ctr"/>
            <a:r>
              <a:rPr lang="fr-FR" sz="4000" dirty="0" smtClean="0"/>
              <a:t>Oui</a:t>
            </a:r>
            <a:r>
              <a:rPr lang="fr-FR" sz="4000" dirty="0"/>
              <a:t>	89,1</a:t>
            </a:r>
          </a:p>
          <a:p>
            <a:pPr lvl="0" algn="ctr">
              <a:buNone/>
            </a:pPr>
            <a:endParaRPr lang="fr-FR" sz="4000" dirty="0" smtClean="0"/>
          </a:p>
          <a:p>
            <a:pPr lvl="0" algn="ctr"/>
            <a:r>
              <a:rPr lang="fr-FR" sz="4000" dirty="0" smtClean="0"/>
              <a:t>Non</a:t>
            </a:r>
            <a:r>
              <a:rPr lang="fr-FR" sz="4000" dirty="0"/>
              <a:t>	10,9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Pourquoi non ?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</a:t>
            </a:r>
            <a:r>
              <a:rPr lang="fr-FR" dirty="0" smtClean="0"/>
              <a:t>es </a:t>
            </a:r>
            <a:r>
              <a:rPr lang="fr-FR" dirty="0"/>
              <a:t>deux jours de stage étaient dépourvus de programme </a:t>
            </a:r>
            <a:r>
              <a:rPr lang="fr-FR" dirty="0" smtClean="0"/>
              <a:t>précis</a:t>
            </a:r>
          </a:p>
          <a:p>
            <a:endParaRPr lang="fr-FR" dirty="0"/>
          </a:p>
          <a:p>
            <a:r>
              <a:rPr lang="fr-FR" dirty="0" smtClean="0"/>
              <a:t>L</a:t>
            </a:r>
            <a:r>
              <a:rPr lang="fr-FR" dirty="0" smtClean="0"/>
              <a:t>enteur </a:t>
            </a:r>
            <a:r>
              <a:rPr lang="fr-FR" dirty="0" smtClean="0"/>
              <a:t>du réseau </a:t>
            </a:r>
            <a:r>
              <a:rPr lang="fr-FR" dirty="0" smtClean="0"/>
              <a:t>informatique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«</a:t>
            </a:r>
            <a:r>
              <a:rPr lang="fr-FR" dirty="0"/>
              <a:t> peu de </a:t>
            </a:r>
            <a:r>
              <a:rPr lang="fr-FR" dirty="0" smtClean="0"/>
              <a:t>démonstrations </a:t>
            </a:r>
            <a:r>
              <a:rPr lang="fr-FR" dirty="0"/>
              <a:t>convaincantes »</a:t>
            </a:r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Formation </a:t>
            </a:r>
            <a:r>
              <a:rPr lang="fr-FR" dirty="0" smtClean="0"/>
              <a:t>trop descendante.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Formation </a:t>
            </a:r>
            <a:r>
              <a:rPr lang="fr-FR" dirty="0" smtClean="0"/>
              <a:t>trop longue, </a:t>
            </a:r>
            <a:r>
              <a:rPr lang="fr-FR" dirty="0" smtClean="0"/>
              <a:t>ou </a:t>
            </a:r>
            <a:r>
              <a:rPr lang="fr-FR" dirty="0" smtClean="0"/>
              <a:t>trop courte.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379</Words>
  <Application>Microsoft Office PowerPoint</Application>
  <PresentationFormat>Affichage à l'écran (4:3)</PresentationFormat>
  <Paragraphs>82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Questionnaire juin 2016</vt:lpstr>
      <vt:lpstr>Introduction</vt:lpstr>
      <vt:lpstr>1/ Etes-vous : </vt:lpstr>
      <vt:lpstr>2/ Qu’attendiez-vous de cette formation ?</vt:lpstr>
      <vt:lpstr>3/ Sur une échelle de 1 à 4, a-t-elle répondu à vos attentes ?</vt:lpstr>
      <vt:lpstr>Organisation</vt:lpstr>
      <vt:lpstr>4/ L’organisation (2 jours) fut-elle satisfaisante ?</vt:lpstr>
      <vt:lpstr>5/ L’environnement de travail fut-il satisfaisant ? (accueil, matériel, salle)</vt:lpstr>
      <vt:lpstr>Pourquoi non ?</vt:lpstr>
      <vt:lpstr>Contenu</vt:lpstr>
      <vt:lpstr>6/ Sur une échelle de 1 à 4, le contenu des modules a-t-il répondu à vos attentes ?</vt:lpstr>
      <vt:lpstr>7/ Sur une échelle de 1 à 4, que pensez-vous de l’articulation entre les 5 thèmes ?</vt:lpstr>
      <vt:lpstr>8/ Un des points de la maquette  présente-t-il une difficulté particulière ? Un des points abordés mériterait-il une intervention complémentaire ?</vt:lpstr>
      <vt:lpstr>9/ Sur une échelle de 1 à 4, comment évalueriez-vous votre degré d’acquisition de compétences ?</vt:lpstr>
      <vt:lpstr>Prolongement</vt:lpstr>
      <vt:lpstr>10/ Cette formation vous a-t-elle permis de vous positionner en tant que conseiller numérique de votre chef d’établissement ?  </vt:lpstr>
      <vt:lpstr>11/ Cette formation vous a-t-elle permis de vous impliquer davantage dans la politique numérique de votre établissement ?</vt:lpstr>
      <vt:lpstr>La question 12 …</vt:lpstr>
      <vt:lpstr>13/ Cette formation vous a-t-elle permis d’impulser des actions au sein de votre établissement ?</vt:lpstr>
      <vt:lpstr>14/ Etes-vous identifié(e) comme une personne ressource pour le numérique auprès de collègues ?  </vt:lpstr>
      <vt:lpstr>15/ Que souhaiteriez-vous aborder en prolongement de cette formation, pour l’année 2016-2017 ? Quels sont les points importants sur lesquels vous souhaiteriez obtenir de l’accompagnement ?</vt:lpstr>
      <vt:lpstr>Côté administratif</vt:lpstr>
      <vt:lpstr>Côté outils</vt:lpstr>
      <vt:lpstr>Côté pédagogique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juin 2016</dc:title>
  <dc:creator>Nico</dc:creator>
  <cp:lastModifiedBy>Nicolas</cp:lastModifiedBy>
  <cp:revision>10</cp:revision>
  <dcterms:created xsi:type="dcterms:W3CDTF">2016-11-29T12:15:29Z</dcterms:created>
  <dcterms:modified xsi:type="dcterms:W3CDTF">2016-11-29T21:14:05Z</dcterms:modified>
</cp:coreProperties>
</file>